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60" r:id="rId3"/>
    <p:sldId id="264" r:id="rId4"/>
    <p:sldId id="263" r:id="rId5"/>
    <p:sldId id="265" r:id="rId6"/>
    <p:sldId id="258" r:id="rId7"/>
    <p:sldId id="257" r:id="rId8"/>
    <p:sldId id="256" r:id="rId9"/>
    <p:sldId id="271" r:id="rId10"/>
    <p:sldId id="270" r:id="rId11"/>
    <p:sldId id="272" r:id="rId12"/>
    <p:sldId id="268" r:id="rId13"/>
    <p:sldId id="269" r:id="rId14"/>
    <p:sldId id="266" r:id="rId15"/>
    <p:sldId id="267" r:id="rId16"/>
    <p:sldId id="262" r:id="rId17"/>
    <p:sldId id="261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IO" initials="V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00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B6B1CD-62C2-41D0-B2CB-146580CC5A77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18CBFF73-24FE-4C44-8A0B-7FCEFD2F5D41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REALIZAR EVALUACIÓN INTERNA</a:t>
          </a:r>
          <a:endParaRPr lang="es-MX" dirty="0">
            <a:solidFill>
              <a:schemeClr val="tx1"/>
            </a:solidFill>
          </a:endParaRPr>
        </a:p>
      </dgm:t>
    </dgm:pt>
    <dgm:pt modelId="{1B1B7873-984B-4CA7-AFC4-48FF1F72A481}" type="parTrans" cxnId="{A71ADC4C-513C-49BC-9D94-655C4C553B44}">
      <dgm:prSet/>
      <dgm:spPr/>
      <dgm:t>
        <a:bodyPr/>
        <a:lstStyle/>
        <a:p>
          <a:endParaRPr lang="es-MX"/>
        </a:p>
      </dgm:t>
    </dgm:pt>
    <dgm:pt modelId="{40A34640-A900-4F42-8D0B-9D85D6B9EFEE}" type="sibTrans" cxnId="{A71ADC4C-513C-49BC-9D94-655C4C553B44}">
      <dgm:prSet/>
      <dgm:spPr/>
      <dgm:t>
        <a:bodyPr/>
        <a:lstStyle/>
        <a:p>
          <a:endParaRPr lang="es-MX"/>
        </a:p>
      </dgm:t>
    </dgm:pt>
    <dgm:pt modelId="{F97C5F27-2E5C-4644-A6C2-B2555195B02E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PLANTEAR RPOSIBLES ÉXITOS Y FRACASOS</a:t>
          </a:r>
          <a:endParaRPr lang="es-MX" dirty="0">
            <a:solidFill>
              <a:schemeClr val="tx1"/>
            </a:solidFill>
          </a:endParaRPr>
        </a:p>
      </dgm:t>
    </dgm:pt>
    <dgm:pt modelId="{CF4B03F4-0126-44EF-9D6E-3212C57B428E}" type="parTrans" cxnId="{36A8495A-242D-46E9-B653-24613F290AFA}">
      <dgm:prSet/>
      <dgm:spPr/>
      <dgm:t>
        <a:bodyPr/>
        <a:lstStyle/>
        <a:p>
          <a:endParaRPr lang="es-MX"/>
        </a:p>
      </dgm:t>
    </dgm:pt>
    <dgm:pt modelId="{36E3D4D3-D195-4D3B-B029-80FFD216B58E}" type="sibTrans" cxnId="{36A8495A-242D-46E9-B653-24613F290AFA}">
      <dgm:prSet/>
      <dgm:spPr/>
      <dgm:t>
        <a:bodyPr/>
        <a:lstStyle/>
        <a:p>
          <a:endParaRPr lang="es-MX"/>
        </a:p>
      </dgm:t>
    </dgm:pt>
    <dgm:pt modelId="{C4504E83-1632-4845-8C89-68816347663A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REALIZAR EVALUACIÓN EXTERNA</a:t>
          </a:r>
          <a:endParaRPr lang="es-MX" dirty="0">
            <a:solidFill>
              <a:schemeClr val="tx1"/>
            </a:solidFill>
          </a:endParaRPr>
        </a:p>
      </dgm:t>
    </dgm:pt>
    <dgm:pt modelId="{E6A87FC1-28F1-4B3F-BAE0-1F32BC535DA6}" type="parTrans" cxnId="{1C59715B-0EA8-4A71-8C56-BA627AE99E13}">
      <dgm:prSet/>
      <dgm:spPr/>
      <dgm:t>
        <a:bodyPr/>
        <a:lstStyle/>
        <a:p>
          <a:endParaRPr lang="es-MX"/>
        </a:p>
      </dgm:t>
    </dgm:pt>
    <dgm:pt modelId="{78F71AA0-D92E-4751-AFB2-5000DD3FE7F5}" type="sibTrans" cxnId="{1C59715B-0EA8-4A71-8C56-BA627AE99E13}">
      <dgm:prSet/>
      <dgm:spPr/>
      <dgm:t>
        <a:bodyPr/>
        <a:lstStyle/>
        <a:p>
          <a:endParaRPr lang="es-MX"/>
        </a:p>
      </dgm:t>
    </dgm:pt>
    <dgm:pt modelId="{9FFE8942-F811-4085-833F-6274E5E333EF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DISEÑAR LINEAS DE TRABAJO QUE DERIVEN DE PROYECTOS ESPECÍFICOS</a:t>
          </a:r>
          <a:endParaRPr lang="es-MX" dirty="0">
            <a:solidFill>
              <a:schemeClr val="tx1"/>
            </a:solidFill>
          </a:endParaRPr>
        </a:p>
      </dgm:t>
    </dgm:pt>
    <dgm:pt modelId="{F14C5277-E800-480F-BF7A-F93B08D47037}" type="parTrans" cxnId="{70927446-8845-417F-822B-321BFAF73223}">
      <dgm:prSet/>
      <dgm:spPr/>
      <dgm:t>
        <a:bodyPr/>
        <a:lstStyle/>
        <a:p>
          <a:endParaRPr lang="es-MX"/>
        </a:p>
      </dgm:t>
    </dgm:pt>
    <dgm:pt modelId="{B69E8617-FA27-4192-8E12-2BB12FF00E5E}" type="sibTrans" cxnId="{70927446-8845-417F-822B-321BFAF73223}">
      <dgm:prSet/>
      <dgm:spPr/>
      <dgm:t>
        <a:bodyPr/>
        <a:lstStyle/>
        <a:p>
          <a:endParaRPr lang="es-MX"/>
        </a:p>
      </dgm:t>
    </dgm:pt>
    <dgm:pt modelId="{695BEAE4-90D2-4C9B-A7EF-1A692B441ADE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DIAGNÓSTICAR TENDENCIAS ACTUALES</a:t>
          </a:r>
          <a:endParaRPr lang="es-MX" dirty="0">
            <a:solidFill>
              <a:schemeClr val="tx1"/>
            </a:solidFill>
          </a:endParaRPr>
        </a:p>
      </dgm:t>
    </dgm:pt>
    <dgm:pt modelId="{4A44BA7C-0E74-4D8C-B1B0-C68AE7A0FF78}" type="sibTrans" cxnId="{08D9EE63-7151-4E03-8BFF-F93218D15EA3}">
      <dgm:prSet/>
      <dgm:spPr/>
      <dgm:t>
        <a:bodyPr/>
        <a:lstStyle/>
        <a:p>
          <a:endParaRPr lang="es-MX"/>
        </a:p>
      </dgm:t>
    </dgm:pt>
    <dgm:pt modelId="{9D0F6510-782D-459E-AF69-AB48FB078B03}" type="parTrans" cxnId="{08D9EE63-7151-4E03-8BFF-F93218D15EA3}">
      <dgm:prSet/>
      <dgm:spPr/>
      <dgm:t>
        <a:bodyPr/>
        <a:lstStyle/>
        <a:p>
          <a:endParaRPr lang="es-MX"/>
        </a:p>
      </dgm:t>
    </dgm:pt>
    <dgm:pt modelId="{E51EC6F0-F180-406B-B98A-2A1FD4D14A85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OPERARSE  PARA POSIBILITAR LA REALIDAD DESEABLE Y LA MEJORA CONTINUA</a:t>
          </a:r>
          <a:endParaRPr lang="es-MX" dirty="0">
            <a:solidFill>
              <a:schemeClr val="tx1"/>
            </a:solidFill>
          </a:endParaRPr>
        </a:p>
      </dgm:t>
    </dgm:pt>
    <dgm:pt modelId="{E325EE04-D5C7-4617-8F82-37E8FCB88DA6}" type="sibTrans" cxnId="{F84F26BB-5EC5-4F7D-8CC5-11C2B8F27A5B}">
      <dgm:prSet/>
      <dgm:spPr/>
      <dgm:t>
        <a:bodyPr/>
        <a:lstStyle/>
        <a:p>
          <a:endParaRPr lang="es-MX"/>
        </a:p>
      </dgm:t>
    </dgm:pt>
    <dgm:pt modelId="{E7CE3741-41C5-4640-A78F-C410C6F6A63B}" type="parTrans" cxnId="{F84F26BB-5EC5-4F7D-8CC5-11C2B8F27A5B}">
      <dgm:prSet/>
      <dgm:spPr/>
      <dgm:t>
        <a:bodyPr/>
        <a:lstStyle/>
        <a:p>
          <a:endParaRPr lang="es-MX"/>
        </a:p>
      </dgm:t>
    </dgm:pt>
    <dgm:pt modelId="{2361D4DA-84A5-4D66-9869-C3094B5A29EE}" type="pres">
      <dgm:prSet presAssocID="{80B6B1CD-62C2-41D0-B2CB-146580CC5A7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E66FE9C-7230-445C-81A3-87BB413C8DB4}" type="pres">
      <dgm:prSet presAssocID="{695BEAE4-90D2-4C9B-A7EF-1A692B441AD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B210AD3-EDCF-4F0D-849C-A36EC79D12FE}" type="pres">
      <dgm:prSet presAssocID="{4A44BA7C-0E74-4D8C-B1B0-C68AE7A0FF78}" presName="sibTrans" presStyleCnt="0"/>
      <dgm:spPr/>
    </dgm:pt>
    <dgm:pt modelId="{8D50EB07-414C-4012-BE42-4E143A878253}" type="pres">
      <dgm:prSet presAssocID="{18CBFF73-24FE-4C44-8A0B-7FCEFD2F5D4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E7C9E8-798C-4129-B9A9-488037498A82}" type="pres">
      <dgm:prSet presAssocID="{40A34640-A900-4F42-8D0B-9D85D6B9EFEE}" presName="sibTrans" presStyleCnt="0"/>
      <dgm:spPr/>
    </dgm:pt>
    <dgm:pt modelId="{62DAA9A6-4F0A-45A1-8B60-476C02623907}" type="pres">
      <dgm:prSet presAssocID="{C4504E83-1632-4845-8C89-68816347663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AFA8CBA-43CD-4B2C-8F6B-59D47401E47F}" type="pres">
      <dgm:prSet presAssocID="{78F71AA0-D92E-4751-AFB2-5000DD3FE7F5}" presName="sibTrans" presStyleCnt="0"/>
      <dgm:spPr/>
    </dgm:pt>
    <dgm:pt modelId="{E6E7FA51-2A76-4CFB-873C-5CD774D1ACEB}" type="pres">
      <dgm:prSet presAssocID="{F97C5F27-2E5C-4644-A6C2-B2555195B02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8B0924-881B-463C-AC6B-568A1D714A3B}" type="pres">
      <dgm:prSet presAssocID="{36E3D4D3-D195-4D3B-B029-80FFD216B58E}" presName="sibTrans" presStyleCnt="0"/>
      <dgm:spPr/>
    </dgm:pt>
    <dgm:pt modelId="{C62708D5-7369-4DE9-8811-5B418D288DCF}" type="pres">
      <dgm:prSet presAssocID="{9FFE8942-F811-4085-833F-6274E5E333E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8726C5-7AA4-4E73-95BF-0B2E01475262}" type="pres">
      <dgm:prSet presAssocID="{B69E8617-FA27-4192-8E12-2BB12FF00E5E}" presName="sibTrans" presStyleCnt="0"/>
      <dgm:spPr/>
    </dgm:pt>
    <dgm:pt modelId="{8A436ACC-B9C9-4FCD-B4FC-FD27731E0070}" type="pres">
      <dgm:prSet presAssocID="{E51EC6F0-F180-406B-B98A-2A1FD4D14A8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84F26BB-5EC5-4F7D-8CC5-11C2B8F27A5B}" srcId="{80B6B1CD-62C2-41D0-B2CB-146580CC5A77}" destId="{E51EC6F0-F180-406B-B98A-2A1FD4D14A85}" srcOrd="5" destOrd="0" parTransId="{E7CE3741-41C5-4640-A78F-C410C6F6A63B}" sibTransId="{E325EE04-D5C7-4617-8F82-37E8FCB88DA6}"/>
    <dgm:cxn modelId="{B37AA2D3-BD0D-48E0-B7BF-BA995098B428}" type="presOf" srcId="{F97C5F27-2E5C-4644-A6C2-B2555195B02E}" destId="{E6E7FA51-2A76-4CFB-873C-5CD774D1ACEB}" srcOrd="0" destOrd="0" presId="urn:microsoft.com/office/officeart/2005/8/layout/hList6"/>
    <dgm:cxn modelId="{9DDE849D-E173-4D8C-A3D8-15B74518EBCD}" type="presOf" srcId="{695BEAE4-90D2-4C9B-A7EF-1A692B441ADE}" destId="{BE66FE9C-7230-445C-81A3-87BB413C8DB4}" srcOrd="0" destOrd="0" presId="urn:microsoft.com/office/officeart/2005/8/layout/hList6"/>
    <dgm:cxn modelId="{A71ADC4C-513C-49BC-9D94-655C4C553B44}" srcId="{80B6B1CD-62C2-41D0-B2CB-146580CC5A77}" destId="{18CBFF73-24FE-4C44-8A0B-7FCEFD2F5D41}" srcOrd="1" destOrd="0" parTransId="{1B1B7873-984B-4CA7-AFC4-48FF1F72A481}" sibTransId="{40A34640-A900-4F42-8D0B-9D85D6B9EFEE}"/>
    <dgm:cxn modelId="{9C17C50C-61A6-4CC8-8C2B-7314DF9FAFA7}" type="presOf" srcId="{80B6B1CD-62C2-41D0-B2CB-146580CC5A77}" destId="{2361D4DA-84A5-4D66-9869-C3094B5A29EE}" srcOrd="0" destOrd="0" presId="urn:microsoft.com/office/officeart/2005/8/layout/hList6"/>
    <dgm:cxn modelId="{1C59715B-0EA8-4A71-8C56-BA627AE99E13}" srcId="{80B6B1CD-62C2-41D0-B2CB-146580CC5A77}" destId="{C4504E83-1632-4845-8C89-68816347663A}" srcOrd="2" destOrd="0" parTransId="{E6A87FC1-28F1-4B3F-BAE0-1F32BC535DA6}" sibTransId="{78F71AA0-D92E-4751-AFB2-5000DD3FE7F5}"/>
    <dgm:cxn modelId="{2E1165F6-0A71-4976-88AD-6C44A1C0A759}" type="presOf" srcId="{C4504E83-1632-4845-8C89-68816347663A}" destId="{62DAA9A6-4F0A-45A1-8B60-476C02623907}" srcOrd="0" destOrd="0" presId="urn:microsoft.com/office/officeart/2005/8/layout/hList6"/>
    <dgm:cxn modelId="{36A8495A-242D-46E9-B653-24613F290AFA}" srcId="{80B6B1CD-62C2-41D0-B2CB-146580CC5A77}" destId="{F97C5F27-2E5C-4644-A6C2-B2555195B02E}" srcOrd="3" destOrd="0" parTransId="{CF4B03F4-0126-44EF-9D6E-3212C57B428E}" sibTransId="{36E3D4D3-D195-4D3B-B029-80FFD216B58E}"/>
    <dgm:cxn modelId="{5D7C0911-6249-4236-8FC4-67FE7204C536}" type="presOf" srcId="{18CBFF73-24FE-4C44-8A0B-7FCEFD2F5D41}" destId="{8D50EB07-414C-4012-BE42-4E143A878253}" srcOrd="0" destOrd="0" presId="urn:microsoft.com/office/officeart/2005/8/layout/hList6"/>
    <dgm:cxn modelId="{08D9EE63-7151-4E03-8BFF-F93218D15EA3}" srcId="{80B6B1CD-62C2-41D0-B2CB-146580CC5A77}" destId="{695BEAE4-90D2-4C9B-A7EF-1A692B441ADE}" srcOrd="0" destOrd="0" parTransId="{9D0F6510-782D-459E-AF69-AB48FB078B03}" sibTransId="{4A44BA7C-0E74-4D8C-B1B0-C68AE7A0FF78}"/>
    <dgm:cxn modelId="{70927446-8845-417F-822B-321BFAF73223}" srcId="{80B6B1CD-62C2-41D0-B2CB-146580CC5A77}" destId="{9FFE8942-F811-4085-833F-6274E5E333EF}" srcOrd="4" destOrd="0" parTransId="{F14C5277-E800-480F-BF7A-F93B08D47037}" sibTransId="{B69E8617-FA27-4192-8E12-2BB12FF00E5E}"/>
    <dgm:cxn modelId="{32F9466A-FF72-48B8-9863-5ADA6CBD94C2}" type="presOf" srcId="{E51EC6F0-F180-406B-B98A-2A1FD4D14A85}" destId="{8A436ACC-B9C9-4FCD-B4FC-FD27731E0070}" srcOrd="0" destOrd="0" presId="urn:microsoft.com/office/officeart/2005/8/layout/hList6"/>
    <dgm:cxn modelId="{D775242F-1AAC-461D-A5A2-25E9951BDF42}" type="presOf" srcId="{9FFE8942-F811-4085-833F-6274E5E333EF}" destId="{C62708D5-7369-4DE9-8811-5B418D288DCF}" srcOrd="0" destOrd="0" presId="urn:microsoft.com/office/officeart/2005/8/layout/hList6"/>
    <dgm:cxn modelId="{EA652918-6618-4CF7-A030-7413A8B59C8E}" type="presParOf" srcId="{2361D4DA-84A5-4D66-9869-C3094B5A29EE}" destId="{BE66FE9C-7230-445C-81A3-87BB413C8DB4}" srcOrd="0" destOrd="0" presId="urn:microsoft.com/office/officeart/2005/8/layout/hList6"/>
    <dgm:cxn modelId="{E05EEC46-8DA3-452D-AA04-ACA5D066ADA5}" type="presParOf" srcId="{2361D4DA-84A5-4D66-9869-C3094B5A29EE}" destId="{AB210AD3-EDCF-4F0D-849C-A36EC79D12FE}" srcOrd="1" destOrd="0" presId="urn:microsoft.com/office/officeart/2005/8/layout/hList6"/>
    <dgm:cxn modelId="{505758FB-1FC1-45FB-A528-46CF22145E8D}" type="presParOf" srcId="{2361D4DA-84A5-4D66-9869-C3094B5A29EE}" destId="{8D50EB07-414C-4012-BE42-4E143A878253}" srcOrd="2" destOrd="0" presId="urn:microsoft.com/office/officeart/2005/8/layout/hList6"/>
    <dgm:cxn modelId="{06D17580-0BEF-4BAA-8C7B-747AE3B100E5}" type="presParOf" srcId="{2361D4DA-84A5-4D66-9869-C3094B5A29EE}" destId="{83E7C9E8-798C-4129-B9A9-488037498A82}" srcOrd="3" destOrd="0" presId="urn:microsoft.com/office/officeart/2005/8/layout/hList6"/>
    <dgm:cxn modelId="{BF60C350-08CC-4693-A53C-43352DE24B21}" type="presParOf" srcId="{2361D4DA-84A5-4D66-9869-C3094B5A29EE}" destId="{62DAA9A6-4F0A-45A1-8B60-476C02623907}" srcOrd="4" destOrd="0" presId="urn:microsoft.com/office/officeart/2005/8/layout/hList6"/>
    <dgm:cxn modelId="{6B410669-9973-442B-8B56-1003902C355F}" type="presParOf" srcId="{2361D4DA-84A5-4D66-9869-C3094B5A29EE}" destId="{0AFA8CBA-43CD-4B2C-8F6B-59D47401E47F}" srcOrd="5" destOrd="0" presId="urn:microsoft.com/office/officeart/2005/8/layout/hList6"/>
    <dgm:cxn modelId="{58C20752-0380-494C-BB73-744E99D51DEB}" type="presParOf" srcId="{2361D4DA-84A5-4D66-9869-C3094B5A29EE}" destId="{E6E7FA51-2A76-4CFB-873C-5CD774D1ACEB}" srcOrd="6" destOrd="0" presId="urn:microsoft.com/office/officeart/2005/8/layout/hList6"/>
    <dgm:cxn modelId="{6EF074FD-21BC-4E73-B066-1051396D1543}" type="presParOf" srcId="{2361D4DA-84A5-4D66-9869-C3094B5A29EE}" destId="{7D8B0924-881B-463C-AC6B-568A1D714A3B}" srcOrd="7" destOrd="0" presId="urn:microsoft.com/office/officeart/2005/8/layout/hList6"/>
    <dgm:cxn modelId="{37C4B3C0-7E67-458F-BF38-28CF6D0A88BC}" type="presParOf" srcId="{2361D4DA-84A5-4D66-9869-C3094B5A29EE}" destId="{C62708D5-7369-4DE9-8811-5B418D288DCF}" srcOrd="8" destOrd="0" presId="urn:microsoft.com/office/officeart/2005/8/layout/hList6"/>
    <dgm:cxn modelId="{33EB23C0-C297-4BA2-8B47-1C07B9ECDD8E}" type="presParOf" srcId="{2361D4DA-84A5-4D66-9869-C3094B5A29EE}" destId="{C08726C5-7AA4-4E73-95BF-0B2E01475262}" srcOrd="9" destOrd="0" presId="urn:microsoft.com/office/officeart/2005/8/layout/hList6"/>
    <dgm:cxn modelId="{633F32A2-92F4-41CE-B27A-695977CE7F71}" type="presParOf" srcId="{2361D4DA-84A5-4D66-9869-C3094B5A29EE}" destId="{8A436ACC-B9C9-4FCD-B4FC-FD27731E0070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BE732B-7C08-46E0-B152-E4E50214B94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A789AFE-8FA1-46AC-9B47-96EB8E60BCE0}">
      <dgm:prSet phldrT="[Texto]"/>
      <dgm:spPr/>
      <dgm:t>
        <a:bodyPr/>
        <a:lstStyle/>
        <a:p>
          <a:r>
            <a:rPr lang="es-MX" dirty="0" smtClean="0"/>
            <a:t>ELABORAR EL PERFIL PROFESIONAL</a:t>
          </a:r>
          <a:endParaRPr lang="es-MX" dirty="0"/>
        </a:p>
      </dgm:t>
    </dgm:pt>
    <dgm:pt modelId="{5D154C1B-0C81-4AB4-BE9C-CE5DBE984C51}" type="parTrans" cxnId="{803F0C89-64FF-40C0-99A6-C5B0C2341473}">
      <dgm:prSet/>
      <dgm:spPr/>
    </dgm:pt>
    <dgm:pt modelId="{1E6C246B-28C5-4A3A-B85D-F65A136DF294}" type="sibTrans" cxnId="{803F0C89-64FF-40C0-99A6-C5B0C2341473}">
      <dgm:prSet/>
      <dgm:spPr/>
    </dgm:pt>
    <dgm:pt modelId="{7CD33643-EB49-42A9-9BC9-E683D06B1FDC}">
      <dgm:prSet phldrT="[Texto]"/>
      <dgm:spPr/>
      <dgm:t>
        <a:bodyPr/>
        <a:lstStyle/>
        <a:p>
          <a:r>
            <a:rPr lang="es-MX" dirty="0" smtClean="0"/>
            <a:t>DELIMITAR EL ESPACIO O NICHO PROFESIONAL</a:t>
          </a:r>
          <a:endParaRPr lang="es-MX" dirty="0"/>
        </a:p>
      </dgm:t>
    </dgm:pt>
    <dgm:pt modelId="{C6A18D5E-05FC-4FBE-BFB8-9A824C4863C3}" type="parTrans" cxnId="{09696F8A-C573-4559-A2F8-CAB61538143E}">
      <dgm:prSet/>
      <dgm:spPr/>
    </dgm:pt>
    <dgm:pt modelId="{2B5F20EF-90B5-43A7-855B-167FEE90A9E4}" type="sibTrans" cxnId="{09696F8A-C573-4559-A2F8-CAB61538143E}">
      <dgm:prSet/>
      <dgm:spPr/>
    </dgm:pt>
    <dgm:pt modelId="{FF95885C-FCF3-4357-AB1F-E2375AD23A15}">
      <dgm:prSet phldrT="[Texto]"/>
      <dgm:spPr/>
      <dgm:t>
        <a:bodyPr/>
        <a:lstStyle/>
        <a:p>
          <a:r>
            <a:rPr lang="es-MX" dirty="0" smtClean="0"/>
            <a:t> ELABORAR EL OBJETIVO GENERAL DE LA CARRERA</a:t>
          </a:r>
          <a:endParaRPr lang="es-MX" dirty="0"/>
        </a:p>
      </dgm:t>
    </dgm:pt>
    <dgm:pt modelId="{B16FCEB4-2EEC-460F-BA76-B9219348944E}" type="parTrans" cxnId="{D3702B24-0F33-4D98-9218-48D5D17025F9}">
      <dgm:prSet/>
      <dgm:spPr/>
    </dgm:pt>
    <dgm:pt modelId="{62F3165D-BDF1-4DE4-A1BF-5CA889C810ED}" type="sibTrans" cxnId="{D3702B24-0F33-4D98-9218-48D5D17025F9}">
      <dgm:prSet/>
      <dgm:spPr/>
    </dgm:pt>
    <dgm:pt modelId="{06F36535-286C-4A01-8620-E7FE2A7B9D6C}">
      <dgm:prSet phldrT="[Texto]"/>
      <dgm:spPr/>
      <dgm:t>
        <a:bodyPr/>
        <a:lstStyle/>
        <a:p>
          <a:r>
            <a:rPr lang="es-MX" dirty="0" smtClean="0"/>
            <a:t> ORGANIZAR CONTENIDOS (básicos, aplicados, etc.)</a:t>
          </a:r>
          <a:endParaRPr lang="es-MX" dirty="0"/>
        </a:p>
      </dgm:t>
    </dgm:pt>
    <dgm:pt modelId="{81EDA85C-BC6E-4E20-9CE3-AA5C29BABAFF}" type="parTrans" cxnId="{0C8BD7E7-5B67-4EFB-9B96-26FAFA00632A}">
      <dgm:prSet/>
      <dgm:spPr/>
    </dgm:pt>
    <dgm:pt modelId="{0EA41100-4A82-47A8-9E2A-4DBCB9906890}" type="sibTrans" cxnId="{0C8BD7E7-5B67-4EFB-9B96-26FAFA00632A}">
      <dgm:prSet/>
      <dgm:spPr/>
    </dgm:pt>
    <dgm:pt modelId="{5360C649-A0A1-416B-A128-AA3B4645F813}">
      <dgm:prSet phldrT="[Texto]"/>
      <dgm:spPr/>
      <dgm:t>
        <a:bodyPr/>
        <a:lstStyle/>
        <a:p>
          <a:r>
            <a:rPr lang="es-MX" dirty="0" smtClean="0"/>
            <a:t>ELABORAR EL PLAN DE ESTUDIOS</a:t>
          </a:r>
          <a:endParaRPr lang="es-MX" dirty="0"/>
        </a:p>
      </dgm:t>
    </dgm:pt>
    <dgm:pt modelId="{B707A817-C1BB-426A-BBB7-10B768F71699}" type="parTrans" cxnId="{A3931B03-AF91-4FBE-A184-507E25758ED5}">
      <dgm:prSet/>
      <dgm:spPr/>
    </dgm:pt>
    <dgm:pt modelId="{1FC28367-2B01-4CF7-9D05-7CAA95DC2593}" type="sibTrans" cxnId="{A3931B03-AF91-4FBE-A184-507E25758ED5}">
      <dgm:prSet/>
      <dgm:spPr/>
    </dgm:pt>
    <dgm:pt modelId="{0E8F02C8-641C-4BB5-8E6A-9A8BDC908D66}" type="pres">
      <dgm:prSet presAssocID="{A2BE732B-7C08-46E0-B152-E4E50214B941}" presName="CompostProcess" presStyleCnt="0">
        <dgm:presLayoutVars>
          <dgm:dir/>
          <dgm:resizeHandles val="exact"/>
        </dgm:presLayoutVars>
      </dgm:prSet>
      <dgm:spPr/>
    </dgm:pt>
    <dgm:pt modelId="{82862B3A-CC31-4CF2-921B-86E04B4C996A}" type="pres">
      <dgm:prSet presAssocID="{A2BE732B-7C08-46E0-B152-E4E50214B941}" presName="arrow" presStyleLbl="bgShp" presStyleIdx="0" presStyleCnt="1"/>
      <dgm:spPr/>
    </dgm:pt>
    <dgm:pt modelId="{C001F05E-1928-4DD7-A89A-032240DE2DFB}" type="pres">
      <dgm:prSet presAssocID="{A2BE732B-7C08-46E0-B152-E4E50214B941}" presName="linearProcess" presStyleCnt="0"/>
      <dgm:spPr/>
    </dgm:pt>
    <dgm:pt modelId="{F1D7AF40-B13B-4F50-B84C-0129FD38137E}" type="pres">
      <dgm:prSet presAssocID="{7A789AFE-8FA1-46AC-9B47-96EB8E60BCE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5236C9-E04C-40D7-8671-6188095A9E28}" type="pres">
      <dgm:prSet presAssocID="{1E6C246B-28C5-4A3A-B85D-F65A136DF294}" presName="sibTrans" presStyleCnt="0"/>
      <dgm:spPr/>
    </dgm:pt>
    <dgm:pt modelId="{081A69D9-1F68-4914-97F3-3D80CE549D61}" type="pres">
      <dgm:prSet presAssocID="{7CD33643-EB49-42A9-9BC9-E683D06B1FDC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EB3EA6-74DB-42BD-B63E-CD8EA432888C}" type="pres">
      <dgm:prSet presAssocID="{2B5F20EF-90B5-43A7-855B-167FEE90A9E4}" presName="sibTrans" presStyleCnt="0"/>
      <dgm:spPr/>
    </dgm:pt>
    <dgm:pt modelId="{C06357C5-3F34-4CAF-A3DB-07FD8984EE8F}" type="pres">
      <dgm:prSet presAssocID="{FF95885C-FCF3-4357-AB1F-E2375AD23A15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9ACCC3-31D3-485C-9ED0-8CF329D3D6E1}" type="pres">
      <dgm:prSet presAssocID="{62F3165D-BDF1-4DE4-A1BF-5CA889C810ED}" presName="sibTrans" presStyleCnt="0"/>
      <dgm:spPr/>
    </dgm:pt>
    <dgm:pt modelId="{49A0E2B5-078D-4883-978E-06ADFDFE3972}" type="pres">
      <dgm:prSet presAssocID="{06F36535-286C-4A01-8620-E7FE2A7B9D6C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83BE19-814F-49E3-BA71-E8173E4DA588}" type="pres">
      <dgm:prSet presAssocID="{0EA41100-4A82-47A8-9E2A-4DBCB9906890}" presName="sibTrans" presStyleCnt="0"/>
      <dgm:spPr/>
    </dgm:pt>
    <dgm:pt modelId="{90FD0E30-B637-4B38-AE95-4DC1F8665811}" type="pres">
      <dgm:prSet presAssocID="{5360C649-A0A1-416B-A128-AA3B4645F813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9696F8A-C573-4559-A2F8-CAB61538143E}" srcId="{A2BE732B-7C08-46E0-B152-E4E50214B941}" destId="{7CD33643-EB49-42A9-9BC9-E683D06B1FDC}" srcOrd="1" destOrd="0" parTransId="{C6A18D5E-05FC-4FBE-BFB8-9A824C4863C3}" sibTransId="{2B5F20EF-90B5-43A7-855B-167FEE90A9E4}"/>
    <dgm:cxn modelId="{803F0C89-64FF-40C0-99A6-C5B0C2341473}" srcId="{A2BE732B-7C08-46E0-B152-E4E50214B941}" destId="{7A789AFE-8FA1-46AC-9B47-96EB8E60BCE0}" srcOrd="0" destOrd="0" parTransId="{5D154C1B-0C81-4AB4-BE9C-CE5DBE984C51}" sibTransId="{1E6C246B-28C5-4A3A-B85D-F65A136DF294}"/>
    <dgm:cxn modelId="{A3931B03-AF91-4FBE-A184-507E25758ED5}" srcId="{A2BE732B-7C08-46E0-B152-E4E50214B941}" destId="{5360C649-A0A1-416B-A128-AA3B4645F813}" srcOrd="4" destOrd="0" parTransId="{B707A817-C1BB-426A-BBB7-10B768F71699}" sibTransId="{1FC28367-2B01-4CF7-9D05-7CAA95DC2593}"/>
    <dgm:cxn modelId="{62A1E9BA-6261-45DF-B068-9F9D996658F6}" type="presOf" srcId="{A2BE732B-7C08-46E0-B152-E4E50214B941}" destId="{0E8F02C8-641C-4BB5-8E6A-9A8BDC908D66}" srcOrd="0" destOrd="0" presId="urn:microsoft.com/office/officeart/2005/8/layout/hProcess9"/>
    <dgm:cxn modelId="{45763F1A-4210-4547-9928-AA25F91861F5}" type="presOf" srcId="{5360C649-A0A1-416B-A128-AA3B4645F813}" destId="{90FD0E30-B637-4B38-AE95-4DC1F8665811}" srcOrd="0" destOrd="0" presId="urn:microsoft.com/office/officeart/2005/8/layout/hProcess9"/>
    <dgm:cxn modelId="{0C8BD7E7-5B67-4EFB-9B96-26FAFA00632A}" srcId="{A2BE732B-7C08-46E0-B152-E4E50214B941}" destId="{06F36535-286C-4A01-8620-E7FE2A7B9D6C}" srcOrd="3" destOrd="0" parTransId="{81EDA85C-BC6E-4E20-9CE3-AA5C29BABAFF}" sibTransId="{0EA41100-4A82-47A8-9E2A-4DBCB9906890}"/>
    <dgm:cxn modelId="{037D108D-8F59-4B49-B760-51BBD65FA872}" type="presOf" srcId="{7A789AFE-8FA1-46AC-9B47-96EB8E60BCE0}" destId="{F1D7AF40-B13B-4F50-B84C-0129FD38137E}" srcOrd="0" destOrd="0" presId="urn:microsoft.com/office/officeart/2005/8/layout/hProcess9"/>
    <dgm:cxn modelId="{D3702B24-0F33-4D98-9218-48D5D17025F9}" srcId="{A2BE732B-7C08-46E0-B152-E4E50214B941}" destId="{FF95885C-FCF3-4357-AB1F-E2375AD23A15}" srcOrd="2" destOrd="0" parTransId="{B16FCEB4-2EEC-460F-BA76-B9219348944E}" sibTransId="{62F3165D-BDF1-4DE4-A1BF-5CA889C810ED}"/>
    <dgm:cxn modelId="{D5B0C7E4-33CE-42A9-BB82-9C5247E4DDB4}" type="presOf" srcId="{06F36535-286C-4A01-8620-E7FE2A7B9D6C}" destId="{49A0E2B5-078D-4883-978E-06ADFDFE3972}" srcOrd="0" destOrd="0" presId="urn:microsoft.com/office/officeart/2005/8/layout/hProcess9"/>
    <dgm:cxn modelId="{5D35A33F-70C4-4934-8083-F39511582A01}" type="presOf" srcId="{7CD33643-EB49-42A9-9BC9-E683D06B1FDC}" destId="{081A69D9-1F68-4914-97F3-3D80CE549D61}" srcOrd="0" destOrd="0" presId="urn:microsoft.com/office/officeart/2005/8/layout/hProcess9"/>
    <dgm:cxn modelId="{D784A05C-8F94-4A9D-89CD-2D17FC2D135B}" type="presOf" srcId="{FF95885C-FCF3-4357-AB1F-E2375AD23A15}" destId="{C06357C5-3F34-4CAF-A3DB-07FD8984EE8F}" srcOrd="0" destOrd="0" presId="urn:microsoft.com/office/officeart/2005/8/layout/hProcess9"/>
    <dgm:cxn modelId="{85191035-A8FF-4AE1-A72D-2B02214A48A6}" type="presParOf" srcId="{0E8F02C8-641C-4BB5-8E6A-9A8BDC908D66}" destId="{82862B3A-CC31-4CF2-921B-86E04B4C996A}" srcOrd="0" destOrd="0" presId="urn:microsoft.com/office/officeart/2005/8/layout/hProcess9"/>
    <dgm:cxn modelId="{578AFA2A-8700-4AF1-875F-01502B1B8DB4}" type="presParOf" srcId="{0E8F02C8-641C-4BB5-8E6A-9A8BDC908D66}" destId="{C001F05E-1928-4DD7-A89A-032240DE2DFB}" srcOrd="1" destOrd="0" presId="urn:microsoft.com/office/officeart/2005/8/layout/hProcess9"/>
    <dgm:cxn modelId="{4A1F6936-1BF8-4F8A-ABDE-372519EA515F}" type="presParOf" srcId="{C001F05E-1928-4DD7-A89A-032240DE2DFB}" destId="{F1D7AF40-B13B-4F50-B84C-0129FD38137E}" srcOrd="0" destOrd="0" presId="urn:microsoft.com/office/officeart/2005/8/layout/hProcess9"/>
    <dgm:cxn modelId="{C2B54163-C12B-44EF-BA31-C9C9C1E09EF9}" type="presParOf" srcId="{C001F05E-1928-4DD7-A89A-032240DE2DFB}" destId="{1E5236C9-E04C-40D7-8671-6188095A9E28}" srcOrd="1" destOrd="0" presId="urn:microsoft.com/office/officeart/2005/8/layout/hProcess9"/>
    <dgm:cxn modelId="{8EE96DED-CB52-4195-B0C5-948A812DF77A}" type="presParOf" srcId="{C001F05E-1928-4DD7-A89A-032240DE2DFB}" destId="{081A69D9-1F68-4914-97F3-3D80CE549D61}" srcOrd="2" destOrd="0" presId="urn:microsoft.com/office/officeart/2005/8/layout/hProcess9"/>
    <dgm:cxn modelId="{3D0F2811-7DD0-48FF-B0BD-AC4BCCFA522E}" type="presParOf" srcId="{C001F05E-1928-4DD7-A89A-032240DE2DFB}" destId="{0BEB3EA6-74DB-42BD-B63E-CD8EA432888C}" srcOrd="3" destOrd="0" presId="urn:microsoft.com/office/officeart/2005/8/layout/hProcess9"/>
    <dgm:cxn modelId="{6AABEE30-E85B-4CFA-9508-3A22557ED28B}" type="presParOf" srcId="{C001F05E-1928-4DD7-A89A-032240DE2DFB}" destId="{C06357C5-3F34-4CAF-A3DB-07FD8984EE8F}" srcOrd="4" destOrd="0" presId="urn:microsoft.com/office/officeart/2005/8/layout/hProcess9"/>
    <dgm:cxn modelId="{6A89247D-E126-4DC2-B97E-D283784B9F9F}" type="presParOf" srcId="{C001F05E-1928-4DD7-A89A-032240DE2DFB}" destId="{949ACCC3-31D3-485C-9ED0-8CF329D3D6E1}" srcOrd="5" destOrd="0" presId="urn:microsoft.com/office/officeart/2005/8/layout/hProcess9"/>
    <dgm:cxn modelId="{E068BC41-B9B5-4844-BE36-ED92F08BBF89}" type="presParOf" srcId="{C001F05E-1928-4DD7-A89A-032240DE2DFB}" destId="{49A0E2B5-078D-4883-978E-06ADFDFE3972}" srcOrd="6" destOrd="0" presId="urn:microsoft.com/office/officeart/2005/8/layout/hProcess9"/>
    <dgm:cxn modelId="{B9A71678-EDB6-4EE9-A157-59A8F637850E}" type="presParOf" srcId="{C001F05E-1928-4DD7-A89A-032240DE2DFB}" destId="{2983BE19-814F-49E3-BA71-E8173E4DA588}" srcOrd="7" destOrd="0" presId="urn:microsoft.com/office/officeart/2005/8/layout/hProcess9"/>
    <dgm:cxn modelId="{75E21762-5ADA-40FF-8367-91F2663B4156}" type="presParOf" srcId="{C001F05E-1928-4DD7-A89A-032240DE2DFB}" destId="{90FD0E30-B637-4B38-AE95-4DC1F866581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6C5E5A-0A11-496C-8C6F-D174DDAEAF9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56691A5-A911-47A3-A43F-C03DEAA56925}">
      <dgm:prSet phldrT="[Texto]"/>
      <dgm:spPr/>
      <dgm:t>
        <a:bodyPr/>
        <a:lstStyle/>
        <a:p>
          <a:r>
            <a:rPr lang="es-MX" dirty="0" smtClean="0"/>
            <a:t>PLAN DE ESTUDIOS</a:t>
          </a:r>
          <a:endParaRPr lang="es-MX" dirty="0"/>
        </a:p>
      </dgm:t>
    </dgm:pt>
    <dgm:pt modelId="{47B14040-DF8C-4CF1-8150-3C29B1D81A5B}" type="parTrans" cxnId="{AC4E4BB5-9580-4C09-B833-38A92C72B0C3}">
      <dgm:prSet/>
      <dgm:spPr/>
      <dgm:t>
        <a:bodyPr/>
        <a:lstStyle/>
        <a:p>
          <a:endParaRPr lang="es-MX"/>
        </a:p>
      </dgm:t>
    </dgm:pt>
    <dgm:pt modelId="{2833C7FD-09AF-4F94-A3DF-3A79EF441ECF}" type="sibTrans" cxnId="{AC4E4BB5-9580-4C09-B833-38A92C72B0C3}">
      <dgm:prSet/>
      <dgm:spPr/>
      <dgm:t>
        <a:bodyPr/>
        <a:lstStyle/>
        <a:p>
          <a:endParaRPr lang="es-MX"/>
        </a:p>
      </dgm:t>
    </dgm:pt>
    <dgm:pt modelId="{E3310E19-0225-4C34-B7CF-FCB1846BF34D}">
      <dgm:prSet phldrT="[Texto]"/>
      <dgm:spPr/>
      <dgm:t>
        <a:bodyPr/>
        <a:lstStyle/>
        <a:p>
          <a:r>
            <a:rPr lang="es-MX" dirty="0" smtClean="0"/>
            <a:t>ORGANIZADO POR AREAS O BLOQUES GENERALES DE FORMACIÓN</a:t>
          </a:r>
          <a:endParaRPr lang="es-MX" dirty="0"/>
        </a:p>
      </dgm:t>
    </dgm:pt>
    <dgm:pt modelId="{9F9A2591-4987-41B5-ADED-A837F8C0D39B}" type="parTrans" cxnId="{4DCCB92A-3AA5-4948-96E8-E4730FD23AF2}">
      <dgm:prSet/>
      <dgm:spPr/>
      <dgm:t>
        <a:bodyPr/>
        <a:lstStyle/>
        <a:p>
          <a:endParaRPr lang="es-MX"/>
        </a:p>
      </dgm:t>
    </dgm:pt>
    <dgm:pt modelId="{75EC5D11-6D43-49D4-90D1-12B2B1B08F3B}" type="sibTrans" cxnId="{4DCCB92A-3AA5-4948-96E8-E4730FD23AF2}">
      <dgm:prSet/>
      <dgm:spPr/>
      <dgm:t>
        <a:bodyPr/>
        <a:lstStyle/>
        <a:p>
          <a:endParaRPr lang="es-MX"/>
        </a:p>
      </dgm:t>
    </dgm:pt>
    <dgm:pt modelId="{EE46B706-9AA0-4954-86BE-72A59CC5E39C}">
      <dgm:prSet phldrT="[Texto]"/>
      <dgm:spPr/>
      <dgm:t>
        <a:bodyPr/>
        <a:lstStyle/>
        <a:p>
          <a:r>
            <a:rPr lang="es-MX" dirty="0" smtClean="0"/>
            <a:t>FLEXIBLE</a:t>
          </a:r>
          <a:endParaRPr lang="es-MX" dirty="0"/>
        </a:p>
      </dgm:t>
    </dgm:pt>
    <dgm:pt modelId="{1673D00F-06B6-435A-85A4-42C3039E9CC6}" type="parTrans" cxnId="{FBF5FABD-331A-43AE-83A1-B7971C8EF530}">
      <dgm:prSet/>
      <dgm:spPr/>
      <dgm:t>
        <a:bodyPr/>
        <a:lstStyle/>
        <a:p>
          <a:endParaRPr lang="es-MX"/>
        </a:p>
      </dgm:t>
    </dgm:pt>
    <dgm:pt modelId="{B36BF90D-F189-4BC6-8DC8-BD3058936027}" type="sibTrans" cxnId="{FBF5FABD-331A-43AE-83A1-B7971C8EF530}">
      <dgm:prSet/>
      <dgm:spPr/>
      <dgm:t>
        <a:bodyPr/>
        <a:lstStyle/>
        <a:p>
          <a:endParaRPr lang="es-MX"/>
        </a:p>
      </dgm:t>
    </dgm:pt>
    <dgm:pt modelId="{E839896B-C334-41FF-AE48-EC981CA5C3FB}">
      <dgm:prSet phldrT="[Texto]"/>
      <dgm:spPr/>
      <dgm:t>
        <a:bodyPr/>
        <a:lstStyle/>
        <a:p>
          <a:r>
            <a:rPr lang="es-MX" dirty="0" smtClean="0"/>
            <a:t>BALACEADO</a:t>
          </a:r>
          <a:endParaRPr lang="es-MX" dirty="0"/>
        </a:p>
      </dgm:t>
    </dgm:pt>
    <dgm:pt modelId="{484EAC7B-7B36-44B3-ADD8-F8448D376C62}" type="parTrans" cxnId="{FFC9435A-A39D-4AB6-A506-2EDB171496E8}">
      <dgm:prSet/>
      <dgm:spPr/>
      <dgm:t>
        <a:bodyPr/>
        <a:lstStyle/>
        <a:p>
          <a:endParaRPr lang="es-MX"/>
        </a:p>
      </dgm:t>
    </dgm:pt>
    <dgm:pt modelId="{3A8F9F67-65B1-4EC3-B9B4-63B795A514DF}" type="sibTrans" cxnId="{FFC9435A-A39D-4AB6-A506-2EDB171496E8}">
      <dgm:prSet/>
      <dgm:spPr/>
      <dgm:t>
        <a:bodyPr/>
        <a:lstStyle/>
        <a:p>
          <a:endParaRPr lang="es-MX"/>
        </a:p>
      </dgm:t>
    </dgm:pt>
    <dgm:pt modelId="{98337379-78A4-4AEE-95F6-D9D2AEF8240A}">
      <dgm:prSet phldrT="[Texto]"/>
      <dgm:spPr/>
      <dgm:t>
        <a:bodyPr/>
        <a:lstStyle/>
        <a:p>
          <a:r>
            <a:rPr lang="es-MX" dirty="0" smtClean="0"/>
            <a:t>VIGENTE</a:t>
          </a:r>
          <a:endParaRPr lang="es-MX" dirty="0"/>
        </a:p>
      </dgm:t>
    </dgm:pt>
    <dgm:pt modelId="{C60E0FAF-CDD9-49F6-A6C3-C12E79E559B4}" type="parTrans" cxnId="{9E8F5FA3-DF38-4ECC-9F73-10BD2A97D107}">
      <dgm:prSet/>
      <dgm:spPr/>
      <dgm:t>
        <a:bodyPr/>
        <a:lstStyle/>
        <a:p>
          <a:endParaRPr lang="es-MX"/>
        </a:p>
      </dgm:t>
    </dgm:pt>
    <dgm:pt modelId="{AE113B93-71B4-48B7-B711-DBA01F7DCAE2}" type="sibTrans" cxnId="{9E8F5FA3-DF38-4ECC-9F73-10BD2A97D107}">
      <dgm:prSet/>
      <dgm:spPr/>
      <dgm:t>
        <a:bodyPr/>
        <a:lstStyle/>
        <a:p>
          <a:endParaRPr lang="es-MX"/>
        </a:p>
      </dgm:t>
    </dgm:pt>
    <dgm:pt modelId="{BEE9D2E8-8D73-4BC1-BF84-CF31220E00D3}" type="pres">
      <dgm:prSet presAssocID="{CB6C5E5A-0A11-496C-8C6F-D174DDAEAF9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297843E-298F-466F-AFF9-E2CF64A0A0A5}" type="pres">
      <dgm:prSet presAssocID="{CB6C5E5A-0A11-496C-8C6F-D174DDAEAF9E}" presName="matrix" presStyleCnt="0"/>
      <dgm:spPr/>
    </dgm:pt>
    <dgm:pt modelId="{8DC4AB06-3E94-4072-8985-023508E17950}" type="pres">
      <dgm:prSet presAssocID="{CB6C5E5A-0A11-496C-8C6F-D174DDAEAF9E}" presName="tile1" presStyleLbl="node1" presStyleIdx="0" presStyleCnt="4"/>
      <dgm:spPr/>
      <dgm:t>
        <a:bodyPr/>
        <a:lstStyle/>
        <a:p>
          <a:endParaRPr lang="es-MX"/>
        </a:p>
      </dgm:t>
    </dgm:pt>
    <dgm:pt modelId="{67279667-F633-4F33-951C-7B347F0A0F98}" type="pres">
      <dgm:prSet presAssocID="{CB6C5E5A-0A11-496C-8C6F-D174DDAEAF9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D76223-1FC4-4BD0-979F-D6C02F9D5A2E}" type="pres">
      <dgm:prSet presAssocID="{CB6C5E5A-0A11-496C-8C6F-D174DDAEAF9E}" presName="tile2" presStyleLbl="node1" presStyleIdx="1" presStyleCnt="4"/>
      <dgm:spPr/>
      <dgm:t>
        <a:bodyPr/>
        <a:lstStyle/>
        <a:p>
          <a:endParaRPr lang="es-MX"/>
        </a:p>
      </dgm:t>
    </dgm:pt>
    <dgm:pt modelId="{61C71520-B461-4A80-B0C0-22E51D853E1C}" type="pres">
      <dgm:prSet presAssocID="{CB6C5E5A-0A11-496C-8C6F-D174DDAEAF9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099075-8CB9-4921-AC24-8AE484980938}" type="pres">
      <dgm:prSet presAssocID="{CB6C5E5A-0A11-496C-8C6F-D174DDAEAF9E}" presName="tile3" presStyleLbl="node1" presStyleIdx="2" presStyleCnt="4"/>
      <dgm:spPr/>
      <dgm:t>
        <a:bodyPr/>
        <a:lstStyle/>
        <a:p>
          <a:endParaRPr lang="es-MX"/>
        </a:p>
      </dgm:t>
    </dgm:pt>
    <dgm:pt modelId="{926E27A4-DFE8-46E8-A2D7-ECB8E2196817}" type="pres">
      <dgm:prSet presAssocID="{CB6C5E5A-0A11-496C-8C6F-D174DDAEAF9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D5B7AB-DC16-4E3E-8804-6B1F802033DD}" type="pres">
      <dgm:prSet presAssocID="{CB6C5E5A-0A11-496C-8C6F-D174DDAEAF9E}" presName="tile4" presStyleLbl="node1" presStyleIdx="3" presStyleCnt="4"/>
      <dgm:spPr/>
      <dgm:t>
        <a:bodyPr/>
        <a:lstStyle/>
        <a:p>
          <a:endParaRPr lang="es-MX"/>
        </a:p>
      </dgm:t>
    </dgm:pt>
    <dgm:pt modelId="{EA0215AC-5E36-4999-A7B6-5B087BF4394E}" type="pres">
      <dgm:prSet presAssocID="{CB6C5E5A-0A11-496C-8C6F-D174DDAEAF9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60E468-73A7-49EC-9DA7-0662D067EECA}" type="pres">
      <dgm:prSet presAssocID="{CB6C5E5A-0A11-496C-8C6F-D174DDAEAF9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</dgm:ptLst>
  <dgm:cxnLst>
    <dgm:cxn modelId="{AC4E4BB5-9580-4C09-B833-38A92C72B0C3}" srcId="{CB6C5E5A-0A11-496C-8C6F-D174DDAEAF9E}" destId="{456691A5-A911-47A3-A43F-C03DEAA56925}" srcOrd="0" destOrd="0" parTransId="{47B14040-DF8C-4CF1-8150-3C29B1D81A5B}" sibTransId="{2833C7FD-09AF-4F94-A3DF-3A79EF441ECF}"/>
    <dgm:cxn modelId="{380E0F71-BFA5-48E7-A5C5-55480C86070F}" type="presOf" srcId="{CB6C5E5A-0A11-496C-8C6F-D174DDAEAF9E}" destId="{BEE9D2E8-8D73-4BC1-BF84-CF31220E00D3}" srcOrd="0" destOrd="0" presId="urn:microsoft.com/office/officeart/2005/8/layout/matrix1"/>
    <dgm:cxn modelId="{89918253-A2F7-4540-BAE9-8BF4CD9FC2F5}" type="presOf" srcId="{456691A5-A911-47A3-A43F-C03DEAA56925}" destId="{5960E468-73A7-49EC-9DA7-0662D067EECA}" srcOrd="0" destOrd="0" presId="urn:microsoft.com/office/officeart/2005/8/layout/matrix1"/>
    <dgm:cxn modelId="{4DCCB92A-3AA5-4948-96E8-E4730FD23AF2}" srcId="{456691A5-A911-47A3-A43F-C03DEAA56925}" destId="{E3310E19-0225-4C34-B7CF-FCB1846BF34D}" srcOrd="0" destOrd="0" parTransId="{9F9A2591-4987-41B5-ADED-A837F8C0D39B}" sibTransId="{75EC5D11-6D43-49D4-90D1-12B2B1B08F3B}"/>
    <dgm:cxn modelId="{9F451C74-FBAE-40EE-BB26-A2BF77467679}" type="presOf" srcId="{98337379-78A4-4AEE-95F6-D9D2AEF8240A}" destId="{EA0215AC-5E36-4999-A7B6-5B087BF4394E}" srcOrd="1" destOrd="0" presId="urn:microsoft.com/office/officeart/2005/8/layout/matrix1"/>
    <dgm:cxn modelId="{FBF5FABD-331A-43AE-83A1-B7971C8EF530}" srcId="{456691A5-A911-47A3-A43F-C03DEAA56925}" destId="{EE46B706-9AA0-4954-86BE-72A59CC5E39C}" srcOrd="1" destOrd="0" parTransId="{1673D00F-06B6-435A-85A4-42C3039E9CC6}" sibTransId="{B36BF90D-F189-4BC6-8DC8-BD3058936027}"/>
    <dgm:cxn modelId="{77790F38-4E9D-40EE-B17F-7E0208F095C8}" type="presOf" srcId="{E3310E19-0225-4C34-B7CF-FCB1846BF34D}" destId="{8DC4AB06-3E94-4072-8985-023508E17950}" srcOrd="0" destOrd="0" presId="urn:microsoft.com/office/officeart/2005/8/layout/matrix1"/>
    <dgm:cxn modelId="{FFC9435A-A39D-4AB6-A506-2EDB171496E8}" srcId="{456691A5-A911-47A3-A43F-C03DEAA56925}" destId="{E839896B-C334-41FF-AE48-EC981CA5C3FB}" srcOrd="2" destOrd="0" parTransId="{484EAC7B-7B36-44B3-ADD8-F8448D376C62}" sibTransId="{3A8F9F67-65B1-4EC3-B9B4-63B795A514DF}"/>
    <dgm:cxn modelId="{1D64BE6C-A5FB-40E2-B89D-35DB08AACCE7}" type="presOf" srcId="{E839896B-C334-41FF-AE48-EC981CA5C3FB}" destId="{D6099075-8CB9-4921-AC24-8AE484980938}" srcOrd="0" destOrd="0" presId="urn:microsoft.com/office/officeart/2005/8/layout/matrix1"/>
    <dgm:cxn modelId="{586BA5E6-287E-4A55-8946-5F6FB75692A3}" type="presOf" srcId="{E839896B-C334-41FF-AE48-EC981CA5C3FB}" destId="{926E27A4-DFE8-46E8-A2D7-ECB8E2196817}" srcOrd="1" destOrd="0" presId="urn:microsoft.com/office/officeart/2005/8/layout/matrix1"/>
    <dgm:cxn modelId="{478EDECC-7710-4F4C-8EE3-8A575B97CEDB}" type="presOf" srcId="{EE46B706-9AA0-4954-86BE-72A59CC5E39C}" destId="{67D76223-1FC4-4BD0-979F-D6C02F9D5A2E}" srcOrd="0" destOrd="0" presId="urn:microsoft.com/office/officeart/2005/8/layout/matrix1"/>
    <dgm:cxn modelId="{BC5F4EB4-3947-46E2-855E-D4018A9E40CE}" type="presOf" srcId="{98337379-78A4-4AEE-95F6-D9D2AEF8240A}" destId="{EBD5B7AB-DC16-4E3E-8804-6B1F802033DD}" srcOrd="0" destOrd="0" presId="urn:microsoft.com/office/officeart/2005/8/layout/matrix1"/>
    <dgm:cxn modelId="{9E8F5FA3-DF38-4ECC-9F73-10BD2A97D107}" srcId="{456691A5-A911-47A3-A43F-C03DEAA56925}" destId="{98337379-78A4-4AEE-95F6-D9D2AEF8240A}" srcOrd="3" destOrd="0" parTransId="{C60E0FAF-CDD9-49F6-A6C3-C12E79E559B4}" sibTransId="{AE113B93-71B4-48B7-B711-DBA01F7DCAE2}"/>
    <dgm:cxn modelId="{04771C5C-E8EB-4C1E-99B6-72C160A8B6A5}" type="presOf" srcId="{EE46B706-9AA0-4954-86BE-72A59CC5E39C}" destId="{61C71520-B461-4A80-B0C0-22E51D853E1C}" srcOrd="1" destOrd="0" presId="urn:microsoft.com/office/officeart/2005/8/layout/matrix1"/>
    <dgm:cxn modelId="{C1D63372-9F94-4C23-9484-62D345350D23}" type="presOf" srcId="{E3310E19-0225-4C34-B7CF-FCB1846BF34D}" destId="{67279667-F633-4F33-951C-7B347F0A0F98}" srcOrd="1" destOrd="0" presId="urn:microsoft.com/office/officeart/2005/8/layout/matrix1"/>
    <dgm:cxn modelId="{0033BF3B-495F-4CE2-98BF-7A5B1B51904F}" type="presParOf" srcId="{BEE9D2E8-8D73-4BC1-BF84-CF31220E00D3}" destId="{D297843E-298F-466F-AFF9-E2CF64A0A0A5}" srcOrd="0" destOrd="0" presId="urn:microsoft.com/office/officeart/2005/8/layout/matrix1"/>
    <dgm:cxn modelId="{A3E278F0-D03B-455C-A07D-85B69AE633D8}" type="presParOf" srcId="{D297843E-298F-466F-AFF9-E2CF64A0A0A5}" destId="{8DC4AB06-3E94-4072-8985-023508E17950}" srcOrd="0" destOrd="0" presId="urn:microsoft.com/office/officeart/2005/8/layout/matrix1"/>
    <dgm:cxn modelId="{427383FA-D6C9-4A75-A79B-57CE52DA3ACB}" type="presParOf" srcId="{D297843E-298F-466F-AFF9-E2CF64A0A0A5}" destId="{67279667-F633-4F33-951C-7B347F0A0F98}" srcOrd="1" destOrd="0" presId="urn:microsoft.com/office/officeart/2005/8/layout/matrix1"/>
    <dgm:cxn modelId="{FBB59FB8-5C40-4104-A419-28B705D00262}" type="presParOf" srcId="{D297843E-298F-466F-AFF9-E2CF64A0A0A5}" destId="{67D76223-1FC4-4BD0-979F-D6C02F9D5A2E}" srcOrd="2" destOrd="0" presId="urn:microsoft.com/office/officeart/2005/8/layout/matrix1"/>
    <dgm:cxn modelId="{15699ED9-C9AB-40B2-BA92-F9C20E83CD35}" type="presParOf" srcId="{D297843E-298F-466F-AFF9-E2CF64A0A0A5}" destId="{61C71520-B461-4A80-B0C0-22E51D853E1C}" srcOrd="3" destOrd="0" presId="urn:microsoft.com/office/officeart/2005/8/layout/matrix1"/>
    <dgm:cxn modelId="{4D0F80B9-EEBC-47CC-A901-6C86F7104883}" type="presParOf" srcId="{D297843E-298F-466F-AFF9-E2CF64A0A0A5}" destId="{D6099075-8CB9-4921-AC24-8AE484980938}" srcOrd="4" destOrd="0" presId="urn:microsoft.com/office/officeart/2005/8/layout/matrix1"/>
    <dgm:cxn modelId="{3571892B-EA49-4D98-9BA6-4EFD28DB858B}" type="presParOf" srcId="{D297843E-298F-466F-AFF9-E2CF64A0A0A5}" destId="{926E27A4-DFE8-46E8-A2D7-ECB8E2196817}" srcOrd="5" destOrd="0" presId="urn:microsoft.com/office/officeart/2005/8/layout/matrix1"/>
    <dgm:cxn modelId="{D37D395C-5EE9-4ED1-9CFF-23A4B100A4F9}" type="presParOf" srcId="{D297843E-298F-466F-AFF9-E2CF64A0A0A5}" destId="{EBD5B7AB-DC16-4E3E-8804-6B1F802033DD}" srcOrd="6" destOrd="0" presId="urn:microsoft.com/office/officeart/2005/8/layout/matrix1"/>
    <dgm:cxn modelId="{63A48596-859C-48A1-B77F-34199BAB0A6A}" type="presParOf" srcId="{D297843E-298F-466F-AFF9-E2CF64A0A0A5}" destId="{EA0215AC-5E36-4999-A7B6-5B087BF4394E}" srcOrd="7" destOrd="0" presId="urn:microsoft.com/office/officeart/2005/8/layout/matrix1"/>
    <dgm:cxn modelId="{A5FBC304-C315-462A-9CA3-E407CFAE0BBC}" type="presParOf" srcId="{BEE9D2E8-8D73-4BC1-BF84-CF31220E00D3}" destId="{5960E468-73A7-49EC-9DA7-0662D067EEC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66FE9C-7230-445C-81A3-87BB413C8DB4}">
      <dsp:nvSpPr>
        <dsp:cNvPr id="0" name=""/>
        <dsp:cNvSpPr/>
      </dsp:nvSpPr>
      <dsp:spPr>
        <a:xfrm rot="16200000">
          <a:off x="-1637788" y="1641053"/>
          <a:ext cx="4572000" cy="1289893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0259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DIAGNÓSTICAR TENDENCIAS ACTUALES</a:t>
          </a:r>
          <a:endParaRPr lang="es-MX" sz="1100" kern="1200" dirty="0">
            <a:solidFill>
              <a:schemeClr val="tx1"/>
            </a:solidFill>
          </a:endParaRPr>
        </a:p>
      </dsp:txBody>
      <dsp:txXfrm rot="16200000">
        <a:off x="-1637788" y="1641053"/>
        <a:ext cx="4572000" cy="1289893"/>
      </dsp:txXfrm>
    </dsp:sp>
    <dsp:sp modelId="{8D50EB07-414C-4012-BE42-4E143A878253}">
      <dsp:nvSpPr>
        <dsp:cNvPr id="0" name=""/>
        <dsp:cNvSpPr/>
      </dsp:nvSpPr>
      <dsp:spPr>
        <a:xfrm rot="16200000">
          <a:off x="-251153" y="1641053"/>
          <a:ext cx="4572000" cy="1289893"/>
        </a:xfrm>
        <a:prstGeom prst="flowChartManualOperation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0259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REALIZAR EVALUACIÓN INTERNA</a:t>
          </a:r>
          <a:endParaRPr lang="es-MX" sz="1100" kern="1200" dirty="0">
            <a:solidFill>
              <a:schemeClr val="tx1"/>
            </a:solidFill>
          </a:endParaRPr>
        </a:p>
      </dsp:txBody>
      <dsp:txXfrm rot="16200000">
        <a:off x="-251153" y="1641053"/>
        <a:ext cx="4572000" cy="1289893"/>
      </dsp:txXfrm>
    </dsp:sp>
    <dsp:sp modelId="{62DAA9A6-4F0A-45A1-8B60-476C02623907}">
      <dsp:nvSpPr>
        <dsp:cNvPr id="0" name=""/>
        <dsp:cNvSpPr/>
      </dsp:nvSpPr>
      <dsp:spPr>
        <a:xfrm rot="16200000">
          <a:off x="1135482" y="1641053"/>
          <a:ext cx="4572000" cy="1289893"/>
        </a:xfrm>
        <a:prstGeom prst="flowChartManualOperation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0259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REALIZAR EVALUACIÓN EXTERNA</a:t>
          </a:r>
          <a:endParaRPr lang="es-MX" sz="1100" kern="1200" dirty="0">
            <a:solidFill>
              <a:schemeClr val="tx1"/>
            </a:solidFill>
          </a:endParaRPr>
        </a:p>
      </dsp:txBody>
      <dsp:txXfrm rot="16200000">
        <a:off x="1135482" y="1641053"/>
        <a:ext cx="4572000" cy="1289893"/>
      </dsp:txXfrm>
    </dsp:sp>
    <dsp:sp modelId="{E6E7FA51-2A76-4CFB-873C-5CD774D1ACEB}">
      <dsp:nvSpPr>
        <dsp:cNvPr id="0" name=""/>
        <dsp:cNvSpPr/>
      </dsp:nvSpPr>
      <dsp:spPr>
        <a:xfrm rot="16200000">
          <a:off x="2522117" y="1641053"/>
          <a:ext cx="4572000" cy="1289893"/>
        </a:xfrm>
        <a:prstGeom prst="flowChartManualOperation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0259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PLANTEAR RPOSIBLES ÉXITOS Y FRACASOS</a:t>
          </a:r>
          <a:endParaRPr lang="es-MX" sz="1100" kern="1200" dirty="0">
            <a:solidFill>
              <a:schemeClr val="tx1"/>
            </a:solidFill>
          </a:endParaRPr>
        </a:p>
      </dsp:txBody>
      <dsp:txXfrm rot="16200000">
        <a:off x="2522117" y="1641053"/>
        <a:ext cx="4572000" cy="1289893"/>
      </dsp:txXfrm>
    </dsp:sp>
    <dsp:sp modelId="{C62708D5-7369-4DE9-8811-5B418D288DCF}">
      <dsp:nvSpPr>
        <dsp:cNvPr id="0" name=""/>
        <dsp:cNvSpPr/>
      </dsp:nvSpPr>
      <dsp:spPr>
        <a:xfrm rot="16200000">
          <a:off x="3908753" y="1641053"/>
          <a:ext cx="4572000" cy="1289893"/>
        </a:xfrm>
        <a:prstGeom prst="flowChartManualOperation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0259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DISEÑAR LINEAS DE TRABAJO QUE DERIVEN DE PROYECTOS ESPECÍFICOS</a:t>
          </a:r>
          <a:endParaRPr lang="es-MX" sz="1100" kern="1200" dirty="0">
            <a:solidFill>
              <a:schemeClr val="tx1"/>
            </a:solidFill>
          </a:endParaRPr>
        </a:p>
      </dsp:txBody>
      <dsp:txXfrm rot="16200000">
        <a:off x="3908753" y="1641053"/>
        <a:ext cx="4572000" cy="1289893"/>
      </dsp:txXfrm>
    </dsp:sp>
    <dsp:sp modelId="{8A436ACC-B9C9-4FCD-B4FC-FD27731E0070}">
      <dsp:nvSpPr>
        <dsp:cNvPr id="0" name=""/>
        <dsp:cNvSpPr/>
      </dsp:nvSpPr>
      <dsp:spPr>
        <a:xfrm rot="16200000">
          <a:off x="5295388" y="1641053"/>
          <a:ext cx="4572000" cy="1289893"/>
        </a:xfrm>
        <a:prstGeom prst="flowChartManualOperati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70259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>
              <a:solidFill>
                <a:schemeClr val="tx1"/>
              </a:solidFill>
            </a:rPr>
            <a:t>OPERARSE  PARA POSIBILITAR LA REALIDAD DESEABLE Y LA MEJORA CONTINUA</a:t>
          </a:r>
          <a:endParaRPr lang="es-MX" sz="1100" kern="1200" dirty="0">
            <a:solidFill>
              <a:schemeClr val="tx1"/>
            </a:solidFill>
          </a:endParaRPr>
        </a:p>
      </dsp:txBody>
      <dsp:txXfrm rot="16200000">
        <a:off x="5295388" y="1641053"/>
        <a:ext cx="4572000" cy="12898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862B3A-CC31-4CF2-921B-86E04B4C996A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D7AF40-B13B-4F50-B84C-0129FD38137E}">
      <dsp:nvSpPr>
        <dsp:cNvPr id="0" name=""/>
        <dsp:cNvSpPr/>
      </dsp:nvSpPr>
      <dsp:spPr>
        <a:xfrm>
          <a:off x="3616" y="1371599"/>
          <a:ext cx="1581224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ELABORAR EL PERFIL PROFESIONAL</a:t>
          </a:r>
          <a:endParaRPr lang="es-MX" sz="1500" kern="1200" dirty="0"/>
        </a:p>
      </dsp:txBody>
      <dsp:txXfrm>
        <a:off x="3616" y="1371599"/>
        <a:ext cx="1581224" cy="1828800"/>
      </dsp:txXfrm>
    </dsp:sp>
    <dsp:sp modelId="{081A69D9-1F68-4914-97F3-3D80CE549D61}">
      <dsp:nvSpPr>
        <dsp:cNvPr id="0" name=""/>
        <dsp:cNvSpPr/>
      </dsp:nvSpPr>
      <dsp:spPr>
        <a:xfrm>
          <a:off x="1663902" y="1371599"/>
          <a:ext cx="1581224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DELIMITAR EL ESPACIO O NICHO PROFESIONAL</a:t>
          </a:r>
          <a:endParaRPr lang="es-MX" sz="1500" kern="1200" dirty="0"/>
        </a:p>
      </dsp:txBody>
      <dsp:txXfrm>
        <a:off x="1663902" y="1371599"/>
        <a:ext cx="1581224" cy="1828800"/>
      </dsp:txXfrm>
    </dsp:sp>
    <dsp:sp modelId="{C06357C5-3F34-4CAF-A3DB-07FD8984EE8F}">
      <dsp:nvSpPr>
        <dsp:cNvPr id="0" name=""/>
        <dsp:cNvSpPr/>
      </dsp:nvSpPr>
      <dsp:spPr>
        <a:xfrm>
          <a:off x="3324187" y="1371599"/>
          <a:ext cx="1581224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 ELABORAR EL OBJETIVO GENERAL DE LA CARRERA</a:t>
          </a:r>
          <a:endParaRPr lang="es-MX" sz="1500" kern="1200" dirty="0"/>
        </a:p>
      </dsp:txBody>
      <dsp:txXfrm>
        <a:off x="3324187" y="1371599"/>
        <a:ext cx="1581224" cy="1828800"/>
      </dsp:txXfrm>
    </dsp:sp>
    <dsp:sp modelId="{49A0E2B5-078D-4883-978E-06ADFDFE3972}">
      <dsp:nvSpPr>
        <dsp:cNvPr id="0" name=""/>
        <dsp:cNvSpPr/>
      </dsp:nvSpPr>
      <dsp:spPr>
        <a:xfrm>
          <a:off x="4984473" y="1371599"/>
          <a:ext cx="1581224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 ORGANIZAR CONTENIDOS (básicos, aplicados, etc.)</a:t>
          </a:r>
          <a:endParaRPr lang="es-MX" sz="1500" kern="1200" dirty="0"/>
        </a:p>
      </dsp:txBody>
      <dsp:txXfrm>
        <a:off x="4984473" y="1371599"/>
        <a:ext cx="1581224" cy="1828800"/>
      </dsp:txXfrm>
    </dsp:sp>
    <dsp:sp modelId="{90FD0E30-B637-4B38-AE95-4DC1F8665811}">
      <dsp:nvSpPr>
        <dsp:cNvPr id="0" name=""/>
        <dsp:cNvSpPr/>
      </dsp:nvSpPr>
      <dsp:spPr>
        <a:xfrm>
          <a:off x="6644759" y="1371599"/>
          <a:ext cx="1581224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ELABORAR EL PLAN DE ESTUDIOS</a:t>
          </a:r>
          <a:endParaRPr lang="es-MX" sz="1500" kern="1200" dirty="0"/>
        </a:p>
      </dsp:txBody>
      <dsp:txXfrm>
        <a:off x="6644759" y="1371599"/>
        <a:ext cx="1581224" cy="1828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C4AB06-3E94-4072-8985-023508E17950}">
      <dsp:nvSpPr>
        <dsp:cNvPr id="0" name=""/>
        <dsp:cNvSpPr/>
      </dsp:nvSpPr>
      <dsp:spPr>
        <a:xfrm rot="16200000">
          <a:off x="914400" y="-914400"/>
          <a:ext cx="2286000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ORGANIZADO POR AREAS O BLOQUES GENERALES DE FORMACIÓN</a:t>
          </a:r>
          <a:endParaRPr lang="es-MX" sz="2400" kern="1200" dirty="0"/>
        </a:p>
      </dsp:txBody>
      <dsp:txXfrm rot="16200000">
        <a:off x="1200149" y="-1200149"/>
        <a:ext cx="1714500" cy="4114800"/>
      </dsp:txXfrm>
    </dsp:sp>
    <dsp:sp modelId="{67D76223-1FC4-4BD0-979F-D6C02F9D5A2E}">
      <dsp:nvSpPr>
        <dsp:cNvPr id="0" name=""/>
        <dsp:cNvSpPr/>
      </dsp:nvSpPr>
      <dsp:spPr>
        <a:xfrm>
          <a:off x="4114800" y="0"/>
          <a:ext cx="4114800" cy="228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FLEXIBLE</a:t>
          </a:r>
          <a:endParaRPr lang="es-MX" sz="2400" kern="1200" dirty="0"/>
        </a:p>
      </dsp:txBody>
      <dsp:txXfrm>
        <a:off x="4114800" y="0"/>
        <a:ext cx="4114800" cy="1714500"/>
      </dsp:txXfrm>
    </dsp:sp>
    <dsp:sp modelId="{D6099075-8CB9-4921-AC24-8AE484980938}">
      <dsp:nvSpPr>
        <dsp:cNvPr id="0" name=""/>
        <dsp:cNvSpPr/>
      </dsp:nvSpPr>
      <dsp:spPr>
        <a:xfrm rot="10800000">
          <a:off x="0" y="2286000"/>
          <a:ext cx="4114800" cy="228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BALACEADO</a:t>
          </a:r>
          <a:endParaRPr lang="es-MX" sz="2400" kern="1200" dirty="0"/>
        </a:p>
      </dsp:txBody>
      <dsp:txXfrm rot="10800000">
        <a:off x="0" y="2857500"/>
        <a:ext cx="4114800" cy="1714500"/>
      </dsp:txXfrm>
    </dsp:sp>
    <dsp:sp modelId="{EBD5B7AB-DC16-4E3E-8804-6B1F802033DD}">
      <dsp:nvSpPr>
        <dsp:cNvPr id="0" name=""/>
        <dsp:cNvSpPr/>
      </dsp:nvSpPr>
      <dsp:spPr>
        <a:xfrm rot="5400000">
          <a:off x="5029199" y="1371600"/>
          <a:ext cx="2286000" cy="41148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VIGENTE</a:t>
          </a:r>
          <a:endParaRPr lang="es-MX" sz="2400" kern="1200" dirty="0"/>
        </a:p>
      </dsp:txBody>
      <dsp:txXfrm rot="5400000">
        <a:off x="5314949" y="1657350"/>
        <a:ext cx="1714500" cy="4114800"/>
      </dsp:txXfrm>
    </dsp:sp>
    <dsp:sp modelId="{5960E468-73A7-49EC-9DA7-0662D067EECA}">
      <dsp:nvSpPr>
        <dsp:cNvPr id="0" name=""/>
        <dsp:cNvSpPr/>
      </dsp:nvSpPr>
      <dsp:spPr>
        <a:xfrm>
          <a:off x="2880359" y="1714500"/>
          <a:ext cx="2468880" cy="1143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PLAN DE ESTUDIOS</a:t>
          </a:r>
          <a:endParaRPr lang="es-MX" sz="2400" kern="1200" dirty="0"/>
        </a:p>
      </dsp:txBody>
      <dsp:txXfrm>
        <a:off x="2880359" y="1714500"/>
        <a:ext cx="2468880" cy="1143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0E47E-7237-409C-B4FB-22A4E0015300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EDC12-CB58-40EC-A2FD-BA83DB4E386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EDC12-CB58-40EC-A2FD-BA83DB4E3867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C2B9E66-F3FF-4D56-850A-F2FB4A3CBAEC}" type="datetimeFigureOut">
              <a:rPr lang="es-MX" smtClean="0"/>
              <a:pPr/>
              <a:t>05/03/2013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30101B-E5EA-401F-BB13-31EE7CC7997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764704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3200" b="1" dirty="0" smtClean="0"/>
          </a:p>
          <a:p>
            <a:endParaRPr lang="es-MX" sz="3200" b="1" dirty="0" smtClean="0"/>
          </a:p>
          <a:p>
            <a:endParaRPr lang="es-MX" sz="3200" b="1" dirty="0" smtClean="0"/>
          </a:p>
          <a:p>
            <a:pPr algn="ctr"/>
            <a:r>
              <a:rPr lang="es-MX" sz="3200" b="1" dirty="0" smtClean="0"/>
              <a:t>PROCEDIMIENTO PARA LA ACTUALIZACIÓN CURRICULAR DE PROGRAMAS DOCENTES DEL NIVEL LICENCIATURA DE LA UAAAN 2003</a:t>
            </a:r>
            <a:endParaRPr lang="es-MX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PROCEDIMEITO PARA EL DISEÑO CURRICULAR</a:t>
            </a:r>
            <a:br>
              <a:rPr lang="es-MX" sz="2400" dirty="0" smtClean="0"/>
            </a:b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25000" lnSpcReduction="20000"/>
          </a:bodyPr>
          <a:lstStyle/>
          <a:p>
            <a:pPr lvl="1"/>
            <a:r>
              <a:rPr lang="es-MX" sz="6400" dirty="0" smtClean="0"/>
              <a:t>PERFIL DEL EGRESADO</a:t>
            </a:r>
          </a:p>
          <a:p>
            <a:pPr lvl="1"/>
            <a:r>
              <a:rPr lang="es-MX" sz="6400" dirty="0" smtClean="0"/>
              <a:t>ESPACIO PROFESIONAL</a:t>
            </a:r>
          </a:p>
          <a:p>
            <a:pPr lvl="1"/>
            <a:r>
              <a:rPr lang="es-MX" sz="6400" dirty="0" smtClean="0"/>
              <a:t>OBJETIVO GENERAL DE LA CARRERA</a:t>
            </a:r>
          </a:p>
          <a:p>
            <a:pPr lvl="1"/>
            <a:r>
              <a:rPr lang="es-MX" sz="6400" dirty="0" smtClean="0"/>
              <a:t>ORGANIZACIÓN DE PROCESOS Y CONTENIDOS (Elaborar tabla 1 en base a contenidos y procesos: Ingeniería, agronomía, de la especialidad, sociales, administrativos, humanísticos y computacionales).  ciencia básica, ciencia aplicada, tecnología e integración de tecnologías para la producción </a:t>
            </a:r>
          </a:p>
          <a:p>
            <a:pPr lvl="1"/>
            <a:r>
              <a:rPr lang="es-MX" sz="6400" dirty="0" smtClean="0"/>
              <a:t>PLAN DE ESTUDIOS. Se elabora considerando los resultados de la planeación, misión, visión, objetivo, perfil profesional, nicho profesional, organización de procesos y contenidos y balanceo. El plan de estudios se organiza por áreas generales de formación que se obtienen del perfil  del egresado y facilitan la expresión de materias agrupadas en bloques organizadas desde la básica hasta la integración de tecnologías y considerando su coherencia (secuencia y seriación) y su pertinencia (materia necesaria y apropiada para lograr el objetivo del bloque). Elaborar tabla 2. Congruencia de objetivos de bloque con el perfil profesional y objetivo general de la carrera. Y Tabla 3. Descripción de bloques o áreas del conocimiento que conformarán el plan de estudios expresados en asignaturas. Además de los contenidos de la carrera se integran diversas orientaciones: orientación a la investigación,  producción,  autoempleo, calidad, formación práctica y vinculación.</a:t>
            </a:r>
          </a:p>
          <a:p>
            <a:r>
              <a:rPr lang="es-MX" sz="4000" dirty="0" smtClean="0"/>
              <a:t> </a:t>
            </a:r>
          </a:p>
          <a:p>
            <a:endParaRPr lang="es-MX" sz="4000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/>
              <a:t>Plan de Estudios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25000" lnSpcReduction="20000"/>
          </a:bodyPr>
          <a:lstStyle/>
          <a:p>
            <a:r>
              <a:rPr lang="es-MX" sz="6400" dirty="0" smtClean="0"/>
              <a:t>Elaborar el mapa curricular, el cual debe contener según COMEAA 80% materias obligatorias y 20% de materias optativas y contiene en su estructuración las áreas de formación necesarias para satisfacer el perfil profesional, el objetivo de la carrera, la misión y la misión.</a:t>
            </a:r>
          </a:p>
          <a:p>
            <a:pPr lvl="1"/>
            <a:r>
              <a:rPr lang="es-MX" sz="6400" dirty="0" smtClean="0"/>
              <a:t>BALANCEO. Consiste en lo siguiente de acuerdo al comité Interinstitucional para la evaluación de la educación superior (CIEES). Ciencias naturales y exactas 25%, Ciencias naturales y exactas fundamentales 30%, ciencias naturales y exactas aplicadas 30%, ciencias sociales y humanidades 10% y otros contenidos 5%.</a:t>
            </a:r>
          </a:p>
          <a:p>
            <a:pPr lvl="1"/>
            <a:r>
              <a:rPr lang="es-MX" sz="6400" dirty="0" smtClean="0"/>
              <a:t>VIGENCIA. El </a:t>
            </a:r>
            <a:r>
              <a:rPr lang="es-MX" sz="6400" dirty="0" err="1" smtClean="0"/>
              <a:t>curriculum</a:t>
            </a:r>
            <a:r>
              <a:rPr lang="es-MX" sz="6400" dirty="0" smtClean="0"/>
              <a:t> debe tener soporte científico, válido y actual, obliga a las academias disciplinarias departamentales y de programa docente a actualizarse permanentemente.</a:t>
            </a:r>
          </a:p>
          <a:p>
            <a:pPr lvl="1"/>
            <a:r>
              <a:rPr lang="es-MX" sz="6400" dirty="0" smtClean="0"/>
              <a:t>PERFIL DE INGRESO. Incluye los elementos del conocimiento, habilidades, actitudes y vocación que el aspirante debe mostrar al momento de ser seleccionado.</a:t>
            </a:r>
          </a:p>
          <a:p>
            <a:pPr lvl="1"/>
            <a:r>
              <a:rPr lang="es-MX" sz="6400" dirty="0" smtClean="0"/>
              <a:t>ESTUDIO DE TRASLAPES. Tabla 4 estudio de traslape con otras carreras de la UAAAN y de otras instituciones. </a:t>
            </a:r>
          </a:p>
          <a:p>
            <a:pPr lvl="1"/>
            <a:r>
              <a:rPr lang="es-MX" sz="6400" dirty="0" smtClean="0"/>
              <a:t>SISTEMA PEDAGÓGICO EDUCATIVO. Durante el proceso de reforma académica la búsqueda de maneras y formas distintas para emprender y desarrollar las habilidades en dos procesos eje, docencia y aprendizaje, llevó a la propuesta de un modelo fundamentado en el humanismo y el pragmatismo.</a:t>
            </a:r>
          </a:p>
          <a:p>
            <a:pPr lvl="1"/>
            <a:r>
              <a:rPr lang="es-MX" sz="6400" dirty="0" smtClean="0"/>
              <a:t>PROCESO DE TUTORÍA ASESORÍA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83671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1.1.1. MODELO GENERAL DE ADMINISTRACIÓN ESTRATÉGICA</a:t>
            </a:r>
          </a:p>
          <a:p>
            <a:r>
              <a:rPr lang="es-MX" dirty="0" smtClean="0"/>
              <a:t>1.1.1.1. Elaborar y declarar la misión y visión</a:t>
            </a:r>
          </a:p>
          <a:p>
            <a:r>
              <a:rPr lang="es-MX" dirty="0" smtClean="0"/>
              <a:t>1.1.1.2. Realizar evaluación externa (diagnóstico). Su propósito es identificar las variables clave que prometen respuestas procesables dentro de las fuerzas externas.</a:t>
            </a:r>
          </a:p>
          <a:p>
            <a:r>
              <a:rPr lang="es-MX" dirty="0" smtClean="0"/>
              <a:t>1.1.1.2.1. identificar variables económicas</a:t>
            </a:r>
          </a:p>
          <a:p>
            <a:r>
              <a:rPr lang="es-MX" dirty="0" smtClean="0"/>
              <a:t>1.1.1.2.2. identificar variables sociales, culturales, demográficas y ambientales</a:t>
            </a:r>
          </a:p>
          <a:p>
            <a:r>
              <a:rPr lang="es-MX" dirty="0" smtClean="0"/>
              <a:t>1.1.1.2.3. identificar variables políticas, gubernamentales y legales</a:t>
            </a:r>
          </a:p>
          <a:p>
            <a:r>
              <a:rPr lang="es-MX" dirty="0" smtClean="0"/>
              <a:t>1.1.1.2.4. identificar variables tecnológicas</a:t>
            </a:r>
          </a:p>
          <a:p>
            <a:r>
              <a:rPr lang="es-MX" dirty="0" smtClean="0"/>
              <a:t> 1.1.1.2.5. identificar variables de competencia</a:t>
            </a:r>
          </a:p>
          <a:p>
            <a:r>
              <a:rPr lang="es-MX" dirty="0" smtClean="0"/>
              <a:t>1.1.1.2.6. elaborar la matriz de evaluación de los factores externos (EFE)</a:t>
            </a:r>
          </a:p>
          <a:p>
            <a:r>
              <a:rPr lang="es-MX" dirty="0" smtClean="0"/>
              <a:t> </a:t>
            </a:r>
          </a:p>
          <a:p>
            <a:r>
              <a:rPr lang="es-MX" dirty="0" smtClean="0"/>
              <a:t>1.1.1.3. Realizar evaluación interna (diagnóstico).Su propósito es identificar y evaluar las fortalezas y debilidades de las áreas funcionales del sujeto de estudio.                             1.1.1.3.1. Docencia</a:t>
            </a:r>
          </a:p>
          <a:p>
            <a:r>
              <a:rPr lang="es-MX" dirty="0" smtClean="0"/>
              <a:t>1.1.1.3.2. Investigación</a:t>
            </a:r>
          </a:p>
          <a:p>
            <a:r>
              <a:rPr lang="es-MX" dirty="0" smtClean="0"/>
              <a:t>1.1.1.3.3. Desarrollo/vinculación</a:t>
            </a:r>
          </a:p>
          <a:p>
            <a:r>
              <a:rPr lang="es-MX" dirty="0" smtClean="0"/>
              <a:t>1.1.1.3.4. Elaborar la matriz de los factores internos (EFI)</a:t>
            </a:r>
          </a:p>
          <a:p>
            <a:r>
              <a:rPr lang="es-MX" dirty="0" smtClean="0"/>
              <a:t>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836712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1.1.1.3.5. Elaborar la matriz del perfil interno y externo (DOFA o FODA). Permite diagnosticar el ambiente interno del programa constituido por las fortalezas y debilidades,  y el externo constituido por las oportunidades y amenazas. Se cruzan  los rubros y dan estrategias pertinentes para el programa.</a:t>
            </a:r>
          </a:p>
          <a:p>
            <a:r>
              <a:rPr lang="es-MX" dirty="0" smtClean="0"/>
              <a:t>1.1.1.3.6. Elaborar la matriz del perfil competitivo (MPC). Identifica  los principales competidores así como los factores clave de éxito para el programa docente y define cual es la posición competitiva del mismo. Se recomienda elaborar 2 matrices, una para la competencia interna (otros programas docentes) y otra para la competencia externa (otras instituciones que ofertan el programa)</a:t>
            </a:r>
          </a:p>
          <a:p>
            <a:r>
              <a:rPr lang="es-MX" dirty="0" smtClean="0"/>
              <a:t>1.1.1.4. Realizar proyecciones y diseñar escenarios</a:t>
            </a:r>
          </a:p>
          <a:p>
            <a:r>
              <a:rPr lang="es-MX" dirty="0" smtClean="0"/>
              <a:t>1.1.1.5. Establecer objetivos (docencia, investigación y desarrollo) a largo plazo</a:t>
            </a:r>
          </a:p>
          <a:p>
            <a:r>
              <a:rPr lang="es-MX" dirty="0" smtClean="0"/>
              <a:t>1.1.1.6. Generar, evaluar y seleccionar estrategias</a:t>
            </a:r>
          </a:p>
          <a:p>
            <a:r>
              <a:rPr lang="es-MX" dirty="0" smtClean="0"/>
              <a:t>1.1.1.7. Establecer  políticas y objetivos anuales</a:t>
            </a:r>
          </a:p>
          <a:p>
            <a:r>
              <a:rPr lang="es-MX" dirty="0" smtClean="0"/>
              <a:t>1.1.1.8. Diseño de proyectos y responsables (asignar recursos)</a:t>
            </a:r>
          </a:p>
          <a:p>
            <a:r>
              <a:rPr lang="es-MX" dirty="0" smtClean="0"/>
              <a:t>1.1.1.9. Los recursos del programa (presente y futuro)</a:t>
            </a:r>
          </a:p>
          <a:p>
            <a:r>
              <a:rPr lang="es-MX" dirty="0" smtClean="0"/>
              <a:t>1.1.1.9.1. Humanos</a:t>
            </a:r>
          </a:p>
          <a:p>
            <a:r>
              <a:rPr lang="es-MX" dirty="0" smtClean="0"/>
              <a:t>1.1.1.9.2. Técnicos o físicos</a:t>
            </a:r>
          </a:p>
          <a:p>
            <a:r>
              <a:rPr lang="es-MX" dirty="0" smtClean="0"/>
              <a:t>1.1.1.9.3. Materiales</a:t>
            </a:r>
          </a:p>
          <a:p>
            <a:r>
              <a:rPr lang="es-MX" dirty="0" smtClean="0"/>
              <a:t>1.1.1.9.4. Financieros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sz="4000" dirty="0" smtClean="0"/>
              <a:t>Propuesta de restructuración de la carera de IAP</a:t>
            </a:r>
            <a:br>
              <a:rPr lang="es-MX" sz="4000" dirty="0" smtClean="0"/>
            </a:b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dirty="0" smtClean="0"/>
              <a:t>Se presentó el mapa curricular sin el documento correspondiente ( 26 agosto 2011)</a:t>
            </a:r>
          </a:p>
          <a:p>
            <a:pPr lvl="0"/>
            <a:r>
              <a:rPr lang="es-MX" dirty="0" smtClean="0"/>
              <a:t>Se enviaron 2 oficios :  1. MC, Raquel Flores Olivas y 2. Profesores del Departamento de Parasitología dando como un hecho los cambios en el plan de estudios.</a:t>
            </a:r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Propuesta de restructuración de la carera de IAP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endParaRPr lang="es-MX" dirty="0" smtClean="0"/>
          </a:p>
          <a:p>
            <a:pPr lvl="0"/>
            <a:r>
              <a:rPr lang="es-MX" dirty="0" smtClean="0"/>
              <a:t>En reunión con el rector y miembros de la academia de IAP se presentó un primer documento (estudio de pertinencia del programa).</a:t>
            </a:r>
          </a:p>
          <a:p>
            <a:pPr lvl="0"/>
            <a:r>
              <a:rPr lang="es-MX" dirty="0" smtClean="0"/>
              <a:t>Se solicitó que el documento se elaborara en base a lo establecido en el “Procedimiento para la actualización curricular de programas docentes de nivel licenciatura de la UAAAN, 2003”.</a:t>
            </a:r>
          </a:p>
          <a:p>
            <a:pPr lvl="0"/>
            <a:r>
              <a:rPr lang="es-MX" dirty="0" smtClean="0"/>
              <a:t>A partir de febrero 13 se han  enviado varias versiones, la última el 23 de marzo), todas por correo electrónico. 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268760"/>
            <a:ext cx="7594103" cy="648072"/>
          </a:xfrm>
        </p:spPr>
        <p:txBody>
          <a:bodyPr>
            <a:noAutofit/>
          </a:bodyPr>
          <a:lstStyle/>
          <a:p>
            <a:pPr algn="ctr"/>
            <a:r>
              <a:rPr lang="es-MX" sz="2800" b="1" smtClean="0"/>
              <a:t>PROCEDIMIENTO PARA LA ACTUALIZACIÓN CURRICULAR</a:t>
            </a:r>
            <a:endParaRPr lang="es-MX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92897"/>
            <a:ext cx="7738119" cy="2304255"/>
          </a:xfrm>
        </p:spPr>
        <p:txBody>
          <a:bodyPr>
            <a:noAutofit/>
          </a:bodyPr>
          <a:lstStyle/>
          <a:p>
            <a:pPr algn="ctr"/>
            <a:r>
              <a:rPr lang="es-MX" sz="3200" dirty="0" smtClean="0"/>
              <a:t>La actualización curricular es el proceso mediante el cual  la </a:t>
            </a:r>
            <a:r>
              <a:rPr lang="es-MX" sz="3200" dirty="0" err="1" smtClean="0"/>
              <a:t>curricula</a:t>
            </a:r>
            <a:r>
              <a:rPr lang="es-MX" sz="3200" dirty="0" smtClean="0"/>
              <a:t> se mantiene a la vanguardia y permite responder eficazmente a las necesidades actuales de su entorno</a:t>
            </a:r>
            <a:endParaRPr lang="es-MX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81000" y="404664"/>
            <a:ext cx="7239000" cy="1512168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 smtClean="0"/>
              <a:t>PROCEDIMIENTO PARA LA ACTUALIZACIÓN CURRICULAR</a:t>
            </a:r>
            <a:endParaRPr lang="es-MX" sz="3200" dirty="0"/>
          </a:p>
        </p:txBody>
      </p:sp>
      <p:sp>
        <p:nvSpPr>
          <p:cNvPr id="4" name="3 Marcador de contenido"/>
          <p:cNvSpPr>
            <a:spLocks noGrp="1"/>
          </p:cNvSpPr>
          <p:nvPr>
            <p:ph type="body" idx="1"/>
          </p:nvPr>
        </p:nvSpPr>
        <p:spPr>
          <a:xfrm>
            <a:off x="381000" y="2060848"/>
            <a:ext cx="8295456" cy="338437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MX" sz="3200" dirty="0" smtClean="0"/>
              <a:t>Las Academias de Programas Docentes son las  responsables del proceso de actualización curricular </a:t>
            </a:r>
          </a:p>
          <a:p>
            <a:endParaRPr lang="es-MX" sz="2800" dirty="0" smtClean="0"/>
          </a:p>
          <a:p>
            <a:endParaRPr lang="es-MX" sz="2800" dirty="0" smtClean="0"/>
          </a:p>
          <a:p>
            <a:pPr algn="ctr"/>
            <a:r>
              <a:rPr lang="es-MX" sz="2800" dirty="0" smtClean="0"/>
              <a:t>Las jefaturas de Departamento académico intervienen en el proceso evaluando las condiciones de viabilidad de operación del programa docente</a:t>
            </a:r>
            <a:endParaRPr lang="es-MX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PROCEDIMIENTO </a:t>
            </a:r>
            <a:r>
              <a:rPr lang="es-MX" sz="3200" dirty="0" smtClean="0"/>
              <a:t>PARA ELABORAR EL PLAN DE DESARROLLO DEL PROGRAMA DOCENTE</a:t>
            </a:r>
            <a:br>
              <a:rPr lang="es-MX" sz="3200" dirty="0" smtClean="0"/>
            </a:b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381000" y="1556792"/>
            <a:ext cx="7863408" cy="5832648"/>
          </a:xfrm>
        </p:spPr>
        <p:txBody>
          <a:bodyPr>
            <a:normAutofit fontScale="55000" lnSpcReduction="20000"/>
          </a:bodyPr>
          <a:lstStyle/>
          <a:p>
            <a:pPr lvl="0" algn="ctr"/>
            <a:endParaRPr lang="es-MX" sz="4400" dirty="0" smtClean="0"/>
          </a:p>
          <a:p>
            <a:pPr lvl="0" algn="ctr"/>
            <a:endParaRPr lang="es-MX" sz="4400" dirty="0" smtClean="0"/>
          </a:p>
          <a:p>
            <a:pPr lvl="0" algn="ctr"/>
            <a:r>
              <a:rPr lang="es-MX" sz="4400" dirty="0" smtClean="0"/>
              <a:t>Requiere </a:t>
            </a:r>
            <a:r>
              <a:rPr lang="es-MX" sz="4400" dirty="0" smtClean="0"/>
              <a:t>tres grandes fases:  </a:t>
            </a:r>
          </a:p>
          <a:p>
            <a:pPr lvl="0" algn="ctr"/>
            <a:endParaRPr lang="es-MX" sz="4400" dirty="0" smtClean="0"/>
          </a:p>
          <a:p>
            <a:pPr lvl="1"/>
            <a:r>
              <a:rPr lang="es-MX" sz="4400" dirty="0" smtClean="0"/>
              <a:t>FASE </a:t>
            </a:r>
            <a:r>
              <a:rPr lang="es-MX" sz="4200" dirty="0" smtClean="0"/>
              <a:t>DE FORMULACIÓN. Es  una fase de recopilación de información, análisis y deducción, toma de decisiones y diseño de lo que se desea alcanzar ( modelo general de administración estratégica).</a:t>
            </a:r>
          </a:p>
          <a:p>
            <a:pPr lvl="1"/>
            <a:endParaRPr lang="es-MX" sz="4200" dirty="0" smtClean="0"/>
          </a:p>
          <a:p>
            <a:pPr lvl="1"/>
            <a:r>
              <a:rPr lang="es-MX" sz="4200" dirty="0" smtClean="0"/>
              <a:t>FASE DE EJECUACIÓN, EVALUACIÓN </a:t>
            </a:r>
            <a:r>
              <a:rPr lang="es-MX" sz="4200" dirty="0" smtClean="0"/>
              <a:t> Y </a:t>
            </a:r>
            <a:r>
              <a:rPr lang="es-MX" sz="4200" dirty="0" smtClean="0"/>
              <a:t>CONTROL</a:t>
            </a:r>
          </a:p>
          <a:p>
            <a:r>
              <a:rPr lang="es-MX" sz="4200" dirty="0" smtClean="0"/>
              <a:t> </a:t>
            </a:r>
          </a:p>
          <a:p>
            <a:pPr lvl="1"/>
            <a:r>
              <a:rPr lang="es-MX" sz="4000" dirty="0" smtClean="0"/>
              <a:t>FASE DE RETROALIMENTACIÓN (MEJORA CONTINUA)</a:t>
            </a:r>
          </a:p>
          <a:p>
            <a:r>
              <a:rPr lang="es-MX" sz="4000" dirty="0" smtClean="0"/>
              <a:t> </a:t>
            </a:r>
          </a:p>
          <a:p>
            <a:pPr lvl="0" algn="ctr"/>
            <a:endParaRPr lang="es-MX" sz="4200" dirty="0" smtClean="0"/>
          </a:p>
          <a:p>
            <a:r>
              <a:rPr lang="es-MX" sz="4200" dirty="0" smtClean="0"/>
              <a:t> </a:t>
            </a:r>
          </a:p>
          <a:p>
            <a:r>
              <a:rPr lang="es-MX" dirty="0" smtClean="0"/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600" dirty="0" smtClean="0"/>
              <a:t>PROCESO PARA ELABORAR EL PLAN DE DESARROLLO DEL PROGRAMA DOCENTE</a:t>
            </a:r>
            <a:endParaRPr lang="es-MX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PROCEDIMIENTO PARA EL DISEÑO CURRICULAR</a:t>
            </a:r>
            <a:endParaRPr lang="es-MX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ELABORACIÓN </a:t>
            </a:r>
            <a:r>
              <a:rPr lang="es-MX" dirty="0" smtClean="0"/>
              <a:t> O </a:t>
            </a:r>
            <a:r>
              <a:rPr lang="es-MX" dirty="0" smtClean="0"/>
              <a:t>ACTUALIZACIÓN DEL PLAN DE ESTUDIOS</a:t>
            </a:r>
            <a:endParaRPr lang="es-MX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PLAN DE ESTUDIOS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3200" dirty="0" smtClean="0"/>
              <a:t>Se organiza por áreas generales </a:t>
            </a:r>
            <a:r>
              <a:rPr lang="es-MX" sz="3200" smtClean="0"/>
              <a:t>de </a:t>
            </a:r>
            <a:r>
              <a:rPr lang="es-MX" sz="3200" smtClean="0"/>
              <a:t>formación </a:t>
            </a:r>
            <a:r>
              <a:rPr lang="es-MX" sz="3200" dirty="0" smtClean="0"/>
              <a:t>obtienen del perfil  del egresado y facilitan la expresión de materias agrupadas en bloques, desde la básica hasta la integración de </a:t>
            </a:r>
            <a:r>
              <a:rPr lang="es-MX" sz="3200" dirty="0" smtClean="0"/>
              <a:t>tecnologías, </a:t>
            </a:r>
            <a:r>
              <a:rPr lang="es-MX" sz="3200" dirty="0" smtClean="0"/>
              <a:t>considerando su coherencia (secuencia y seriación) y su pertinencia (materia necesaria y apropiada para lograr el objetivo del bloque)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/>
              <a:t>Plan de Estudios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32500" lnSpcReduction="20000"/>
          </a:bodyPr>
          <a:lstStyle/>
          <a:p>
            <a:r>
              <a:rPr lang="es-MX" sz="8000" dirty="0" smtClean="0"/>
              <a:t>Flexible de acuerdo a COMEAA</a:t>
            </a:r>
          </a:p>
          <a:p>
            <a:pPr>
              <a:buNone/>
            </a:pPr>
            <a:r>
              <a:rPr lang="es-MX" sz="8000" dirty="0" smtClean="0"/>
              <a:t>Materias obligatorias 80% </a:t>
            </a:r>
          </a:p>
          <a:p>
            <a:pPr>
              <a:buNone/>
            </a:pPr>
            <a:r>
              <a:rPr lang="es-MX" sz="8000" dirty="0" smtClean="0"/>
              <a:t>Materias optativas 20%</a:t>
            </a:r>
          </a:p>
          <a:p>
            <a:endParaRPr lang="es-MX" sz="8000" dirty="0" smtClean="0"/>
          </a:p>
          <a:p>
            <a:r>
              <a:rPr lang="es-MX" sz="8000" dirty="0" smtClean="0"/>
              <a:t>BALANCEO. de acuerdo al CIEES).</a:t>
            </a:r>
          </a:p>
          <a:p>
            <a:pPr>
              <a:buNone/>
            </a:pPr>
            <a:r>
              <a:rPr lang="es-MX" sz="8000" dirty="0" smtClean="0"/>
              <a:t>Ciencias naturales y exactas 25%</a:t>
            </a:r>
          </a:p>
          <a:p>
            <a:pPr>
              <a:buNone/>
            </a:pPr>
            <a:r>
              <a:rPr lang="es-MX" sz="8000" dirty="0" smtClean="0"/>
              <a:t>Ciencias naturales y exactas fundamentales 30%</a:t>
            </a:r>
          </a:p>
          <a:p>
            <a:pPr>
              <a:buNone/>
            </a:pPr>
            <a:r>
              <a:rPr lang="es-MX" sz="8000" dirty="0" smtClean="0"/>
              <a:t>Ciencias naturales y exactas aplicadas 30%</a:t>
            </a:r>
          </a:p>
          <a:p>
            <a:pPr>
              <a:buNone/>
            </a:pPr>
            <a:r>
              <a:rPr lang="es-MX" sz="8000" dirty="0" smtClean="0"/>
              <a:t>Ciencias sociales y humanidades 10%  </a:t>
            </a:r>
          </a:p>
          <a:p>
            <a:pPr>
              <a:buNone/>
            </a:pPr>
            <a:r>
              <a:rPr lang="es-MX" sz="8000" dirty="0" smtClean="0"/>
              <a:t>Otros contenidos 5%.</a:t>
            </a:r>
          </a:p>
          <a:p>
            <a:pPr>
              <a:buNone/>
            </a:pPr>
            <a:endParaRPr lang="es-MX" sz="8000" dirty="0" smtClean="0"/>
          </a:p>
          <a:p>
            <a:r>
              <a:rPr lang="es-MX" sz="8000" dirty="0" smtClean="0"/>
              <a:t>VIGENCIA. actualizarse permanentemente.</a:t>
            </a:r>
          </a:p>
          <a:p>
            <a:pPr lvl="1"/>
            <a:endParaRPr lang="es-MX" sz="8000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518</TotalTime>
  <Words>1208</Words>
  <Application>Microsoft Office PowerPoint</Application>
  <PresentationFormat>Presentación en pantalla (4:3)</PresentationFormat>
  <Paragraphs>110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18" baseType="lpstr">
      <vt:lpstr>Brío</vt:lpstr>
      <vt:lpstr>1_Brío</vt:lpstr>
      <vt:lpstr>Diapositiva 1</vt:lpstr>
      <vt:lpstr>PROCEDIMIENTO PARA LA ACTUALIZACIÓN CURRICULAR</vt:lpstr>
      <vt:lpstr>PROCEDIMIENTO PARA LA ACTUALIZACIÓN CURRICULAR</vt:lpstr>
      <vt:lpstr> PROCEDIMIENTO PARA ELABORAR EL PLAN DE DESARROLLO DEL PROGRAMA DOCENTE </vt:lpstr>
      <vt:lpstr>PROCESO PARA ELABORAR EL PLAN DE DESARROLLO DEL PROGRAMA DOCENTE</vt:lpstr>
      <vt:lpstr>PROCEDIMIENTO PARA EL DISEÑO CURRICULAR</vt:lpstr>
      <vt:lpstr>ELABORACIÓN  O ACTUALIZACIÓN DEL PLAN DE ESTUDIOS</vt:lpstr>
      <vt:lpstr>PLAN DE ESTUDIOS</vt:lpstr>
      <vt:lpstr>Plan de Estudios</vt:lpstr>
      <vt:lpstr>Diapositiva 10</vt:lpstr>
      <vt:lpstr> PROCEDIMEITO PARA EL DISEÑO CURRICULAR </vt:lpstr>
      <vt:lpstr>Plan de Estudios</vt:lpstr>
      <vt:lpstr>Diapositiva 13</vt:lpstr>
      <vt:lpstr>Diapositiva 14</vt:lpstr>
      <vt:lpstr> Propuesta de restructuración de la carera de IAP </vt:lpstr>
      <vt:lpstr>Propuesta de restructuración de la carera de IAP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ELABORACIÓN O ACTUALIZACIÓN DEL PLAN DE ESTUDIOS</dc:title>
  <dc:creator>VAIO</dc:creator>
  <cp:lastModifiedBy>docencia</cp:lastModifiedBy>
  <cp:revision>11</cp:revision>
  <dcterms:created xsi:type="dcterms:W3CDTF">2012-02-29T05:23:40Z</dcterms:created>
  <dcterms:modified xsi:type="dcterms:W3CDTF">2013-03-05T18:36:41Z</dcterms:modified>
</cp:coreProperties>
</file>