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3" r:id="rId3"/>
    <p:sldId id="261" r:id="rId4"/>
    <p:sldId id="293" r:id="rId5"/>
    <p:sldId id="294" r:id="rId6"/>
    <p:sldId id="295" r:id="rId7"/>
    <p:sldId id="268" r:id="rId8"/>
    <p:sldId id="269" r:id="rId9"/>
    <p:sldId id="271" r:id="rId10"/>
    <p:sldId id="273" r:id="rId11"/>
    <p:sldId id="275" r:id="rId12"/>
    <p:sldId id="276" r:id="rId13"/>
    <p:sldId id="285" r:id="rId14"/>
    <p:sldId id="287" r:id="rId15"/>
    <p:sldId id="288" r:id="rId16"/>
    <p:sldId id="296" r:id="rId17"/>
  </p:sldIdLst>
  <p:sldSz cx="12192000" cy="6858000"/>
  <p:notesSz cx="6858000" cy="9144000"/>
  <p:defaultTextStyle>
    <a:defPPr>
      <a:defRPr lang="es-MX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47" autoAdjust="0"/>
    <p:restoredTop sz="94660"/>
  </p:normalViewPr>
  <p:slideViewPr>
    <p:cSldViewPr snapToGrid="0">
      <p:cViewPr varScale="1">
        <p:scale>
          <a:sx n="74" d="100"/>
          <a:sy n="74" d="100"/>
        </p:scale>
        <p:origin x="8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838E2-603D-4DD1-BD33-553AFA732C32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2EDC26-73D0-4A24-91BE-D0E47DDF00A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783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476FB-25F9-4F71-9611-44F87316AB2B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5BE8C-8BAA-44B7-862B-C6DA9599EBFE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929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1CCB6-ABDC-4554-A2A1-6867493C165A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AB4CF-CB5C-4B4E-B15F-5C6C62353329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91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502BA-E21F-4D61-A612-EE3212EE0D84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08F1D-B998-436E-B8C6-665AAE69CD1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20075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3F2944-BE34-46CF-8317-0FCE45A59B2A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A758D-4FC9-4363-AA69-0C4310F1AD6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0575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C437D-DA5E-452E-ACF0-6454C5B9E5C2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1FD2-3E41-4BD4-B74C-D576E4D49AC3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3056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5678DD-804D-4B52-AE89-475854EC68F7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A0DB6-EB0E-479B-BEB0-03590E3FFF4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031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BF879-1B0A-40C8-9324-F3D9E9688B79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C509B-07B5-451D-AD6B-1E20284D3821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968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A555F-212D-4FA6-B83C-974DC2859E4C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EB47-C28D-495F-AADB-05FD83BD08A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04596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2F605-5270-42FE-BCF6-EB5587AE3D35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1CC5-A9F4-40F1-8EC5-1337E2E50787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605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smtClean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8BA0E-1A90-41CB-B7AF-E371F287A5B7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B78A1F-32F5-45DF-A12D-DC9F7A3B185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2913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título del patrón</a:t>
            </a:r>
            <a:endParaRPr lang="es-MX" altLang="es-MX" smtClean="0"/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  <a:endParaRPr lang="es-MX" altLang="es-MX" smtClean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6A050D-A11D-4859-9115-F5454B7C2AB8}" type="datetimeFigureOut">
              <a:rPr lang="es-MX"/>
              <a:pPr>
                <a:defRPr/>
              </a:pPr>
              <a:t>05/12/2017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619F94-E4BA-4243-A366-E7A14832369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2057" y="690779"/>
            <a:ext cx="2571981" cy="1213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0" y="0"/>
            <a:ext cx="1919288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562027" y="0"/>
            <a:ext cx="94462" cy="68580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2054" name="CuadroTexto 6"/>
          <p:cNvSpPr txBox="1">
            <a:spLocks noChangeArrowheads="1"/>
          </p:cNvSpPr>
          <p:nvPr/>
        </p:nvSpPr>
        <p:spPr bwMode="auto">
          <a:xfrm>
            <a:off x="2215835" y="3100807"/>
            <a:ext cx="957738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400" dirty="0" smtClean="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PRÁCTICAS </a:t>
            </a:r>
            <a:r>
              <a:rPr lang="es-MX" altLang="es-MX" sz="2400" dirty="0">
                <a:latin typeface="Century Gothic" panose="020B0502020202020204" pitchFamily="34" charset="0"/>
                <a:cs typeface="Arial" panose="020B0604020202020204" pitchFamily="34" charset="0"/>
              </a:rPr>
              <a:t>PROFESIONALES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>
                <a:latin typeface="Century Gothic" panose="020B0502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dirty="0" smtClean="0">
                <a:latin typeface="Century Gothic" panose="020B0502020202020204" pitchFamily="34" charset="0"/>
                <a:cs typeface="Arial" panose="020B0604020202020204" pitchFamily="34" charset="0"/>
              </a:rPr>
              <a:t>CLAUDIA IRAIS LUCAS RUÍZ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MX" altLang="es-MX" sz="2400" dirty="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5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7274" y="344509"/>
            <a:ext cx="2588938" cy="225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4054710" y="690779"/>
            <a:ext cx="68333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UNIVERSIDAD AUTÓNOMA AGRARIA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ANTONIO NARRO</a:t>
            </a:r>
          </a:p>
        </p:txBody>
      </p:sp>
      <p:sp>
        <p:nvSpPr>
          <p:cNvPr id="2057" name="CuadroTexto 8"/>
          <p:cNvSpPr txBox="1">
            <a:spLocks noChangeArrowheads="1"/>
          </p:cNvSpPr>
          <p:nvPr/>
        </p:nvSpPr>
        <p:spPr bwMode="auto">
          <a:xfrm>
            <a:off x="8989946" y="6049443"/>
            <a:ext cx="30260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dirty="0">
                <a:latin typeface="Century Gothic" panose="020B0502020202020204" pitchFamily="34" charset="0"/>
              </a:rPr>
              <a:t>Buenavista, </a:t>
            </a:r>
            <a:r>
              <a:rPr lang="es-MX" altLang="es-MX" sz="1800" dirty="0" smtClean="0">
                <a:latin typeface="Century Gothic" panose="020B0502020202020204" pitchFamily="34" charset="0"/>
              </a:rPr>
              <a:t>Saltillo, </a:t>
            </a:r>
            <a:r>
              <a:rPr lang="es-MX" altLang="es-MX" sz="1800" dirty="0">
                <a:latin typeface="Century Gothic" panose="020B0502020202020204" pitchFamily="34" charset="0"/>
              </a:rPr>
              <a:t>Coah.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1800" dirty="0" smtClean="0">
                <a:latin typeface="Century Gothic" panose="020B0502020202020204" pitchFamily="34" charset="0"/>
              </a:rPr>
              <a:t>Diciembre de 2017</a:t>
            </a:r>
            <a:endParaRPr lang="es-MX" altLang="es-MX" sz="18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 rot="16200000">
            <a:off x="-2217424" y="3301170"/>
            <a:ext cx="6858000" cy="25565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Rectángulo 2"/>
          <p:cNvSpPr/>
          <p:nvPr/>
        </p:nvSpPr>
        <p:spPr>
          <a:xfrm>
            <a:off x="1339404" y="0"/>
            <a:ext cx="564937" cy="6858000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Rectángulo 11"/>
          <p:cNvSpPr/>
          <p:nvPr/>
        </p:nvSpPr>
        <p:spPr>
          <a:xfrm>
            <a:off x="664475" y="0"/>
            <a:ext cx="122726" cy="68580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953036" y="-2"/>
            <a:ext cx="130709" cy="6881612"/>
          </a:xfrm>
          <a:prstGeom prst="rect">
            <a:avLst/>
          </a:prstGeom>
          <a:solidFill>
            <a:srgbClr val="969696"/>
          </a:solidFill>
          <a:ln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  <p:pic>
        <p:nvPicPr>
          <p:cNvPr id="13314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4" descr="http://www.uaaan.mx/v2/images/logov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3378200" y="403880"/>
            <a:ext cx="673171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TOMA DEL DATO DE LÍNEA DE </a:t>
            </a: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LECHE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" t="19466" r="-419" b="19624"/>
          <a:stretch/>
        </p:blipFill>
        <p:spPr>
          <a:xfrm>
            <a:off x="6220831" y="2192629"/>
            <a:ext cx="3413360" cy="27721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9288" y="3631843"/>
            <a:ext cx="4301543" cy="32261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191" y="1101061"/>
            <a:ext cx="2557809" cy="34104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CuadroTexto 7"/>
          <p:cNvSpPr txBox="1">
            <a:spLocks noChangeArrowheads="1"/>
          </p:cNvSpPr>
          <p:nvPr/>
        </p:nvSpPr>
        <p:spPr bwMode="auto">
          <a:xfrm>
            <a:off x="4391696" y="290632"/>
            <a:ext cx="52920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Colecta </a:t>
            </a: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 Muestras 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4118334"/>
            <a:ext cx="3477051" cy="26077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CuadroTexto 8"/>
          <p:cNvSpPr txBox="1">
            <a:spLocks noChangeArrowheads="1"/>
          </p:cNvSpPr>
          <p:nvPr/>
        </p:nvSpPr>
        <p:spPr bwMode="auto">
          <a:xfrm>
            <a:off x="1500749" y="1055313"/>
            <a:ext cx="471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Roya </a:t>
            </a:r>
            <a:r>
              <a:rPr lang="es-MX" alt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MX" altLang="es-MX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Puccinia</a:t>
            </a:r>
            <a:r>
              <a:rPr lang="es-MX" alt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sorghi</a:t>
            </a:r>
            <a:r>
              <a:rPr lang="es-MX" alt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MX" altLang="es-MX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uadroTexto 8"/>
          <p:cNvSpPr txBox="1">
            <a:spLocks noChangeArrowheads="1"/>
          </p:cNvSpPr>
          <p:nvPr/>
        </p:nvSpPr>
        <p:spPr bwMode="auto">
          <a:xfrm>
            <a:off x="6301246" y="1034056"/>
            <a:ext cx="471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s-MX" altLang="es-MX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Cercospora</a:t>
            </a:r>
            <a:r>
              <a:rPr lang="es-MX" altLang="es-MX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altLang="es-MX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spp</a:t>
            </a:r>
            <a:endParaRPr lang="es-MX" altLang="es-MX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019" y="1695706"/>
            <a:ext cx="3230171" cy="24226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35"/>
          <a:stretch/>
        </p:blipFill>
        <p:spPr>
          <a:xfrm>
            <a:off x="7591919" y="4318319"/>
            <a:ext cx="3185271" cy="24405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45"/>
          <a:stretch/>
        </p:blipFill>
        <p:spPr>
          <a:xfrm>
            <a:off x="2355851" y="1495721"/>
            <a:ext cx="3008304" cy="2472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CuadroTexto 7"/>
          <p:cNvSpPr txBox="1">
            <a:spLocks noChangeArrowheads="1"/>
          </p:cNvSpPr>
          <p:nvPr/>
        </p:nvSpPr>
        <p:spPr bwMode="auto">
          <a:xfrm>
            <a:off x="3216764" y="403880"/>
            <a:ext cx="71024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Cosechas </a:t>
            </a:r>
            <a:endParaRPr lang="es-MX" altLang="es-MX" b="1" i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38" y="1937391"/>
            <a:ext cx="2967524" cy="39566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41"/>
          <a:stretch/>
        </p:blipFill>
        <p:spPr>
          <a:xfrm>
            <a:off x="5068409" y="1998486"/>
            <a:ext cx="3746632" cy="383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388" y="1998487"/>
            <a:ext cx="2921703" cy="3895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CuadroTexto 7"/>
          <p:cNvSpPr txBox="1">
            <a:spLocks noChangeArrowheads="1"/>
          </p:cNvSpPr>
          <p:nvPr/>
        </p:nvSpPr>
        <p:spPr bwMode="auto">
          <a:xfrm>
            <a:off x="4244665" y="413078"/>
            <a:ext cx="53900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Desgrane 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345" y="4133186"/>
            <a:ext cx="3517177" cy="2637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75" y="2630510"/>
            <a:ext cx="3395729" cy="2546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32" b="4789"/>
          <a:stretch/>
        </p:blipFill>
        <p:spPr>
          <a:xfrm>
            <a:off x="8942604" y="1211263"/>
            <a:ext cx="3249396" cy="2880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CuadroTexto 7"/>
          <p:cNvSpPr txBox="1">
            <a:spLocks noChangeArrowheads="1"/>
          </p:cNvSpPr>
          <p:nvPr/>
        </p:nvSpPr>
        <p:spPr bwMode="auto">
          <a:xfrm>
            <a:off x="3779703" y="450046"/>
            <a:ext cx="627869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Áreas del Conocimiento Puestas en Práctica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2202242" y="1738648"/>
            <a:ext cx="693612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Mejoramiento de </a:t>
            </a:r>
            <a:r>
              <a:rPr lang="es-MX" sz="2400" dirty="0" smtClean="0">
                <a:latin typeface="Century Gothic" panose="020B0502020202020204" pitchFamily="34" charset="0"/>
              </a:rPr>
              <a:t>Plantas</a:t>
            </a:r>
            <a:endParaRPr lang="es-MX" sz="24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Plagas y </a:t>
            </a:r>
            <a:r>
              <a:rPr lang="es-MX" sz="2400" dirty="0" smtClean="0">
                <a:latin typeface="Century Gothic" panose="020B0502020202020204" pitchFamily="34" charset="0"/>
              </a:rPr>
              <a:t>Enfermedades </a:t>
            </a:r>
            <a:endParaRPr lang="es-MX" sz="24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Century Gothic" panose="020B0502020202020204" pitchFamily="34" charset="0"/>
              </a:rPr>
              <a:t>Inglés </a:t>
            </a:r>
            <a:endParaRPr lang="es-MX" sz="2400" dirty="0">
              <a:latin typeface="Century Gothic" panose="020B0502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Informática </a:t>
            </a:r>
          </a:p>
          <a:p>
            <a:pPr marL="342900" lvl="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Herbicidas y </a:t>
            </a:r>
            <a:r>
              <a:rPr lang="es-MX" sz="2400" dirty="0" smtClean="0">
                <a:latin typeface="Century Gothic" panose="020B0502020202020204" pitchFamily="34" charset="0"/>
              </a:rPr>
              <a:t>Plaguicidas 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20756" cy="6858001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4482" y="1738648"/>
            <a:ext cx="5005549" cy="507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2511380" y="1533235"/>
            <a:ext cx="8822028" cy="5283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comienzo de mis prácticas mi dificultad fue el manejo de personal, y al termino lo hice bastante bien.</a:t>
            </a: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siento muy </a:t>
            </a: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satisfecha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 el papel desempeñado en tan prestigiada empresa, y poner en alto a mi </a:t>
            </a:r>
            <a:r>
              <a:rPr lang="es-MX" sz="2400" b="1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ALMA TERRA MATER.</a:t>
            </a:r>
            <a:endParaRPr lang="es-MX" sz="2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La invitación para regresar a la empresa está abierta al término de mis estudios, no solo para mí, sino para las personas que quieran irse a sus </a:t>
            </a: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Prácticas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P</a:t>
            </a:r>
            <a:r>
              <a:rPr lang="es-MX" sz="2400" dirty="0" smtClean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rofesionales </a:t>
            </a:r>
            <a:r>
              <a:rPr lang="es-MX" sz="2400" dirty="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futuras.</a:t>
            </a:r>
            <a:endParaRPr lang="es-MX" sz="2400" dirty="0">
              <a:latin typeface="Century Gothic" panose="020B0502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40749" y="532606"/>
            <a:ext cx="2967479" cy="6553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defRPr/>
            </a:pPr>
            <a:r>
              <a:rPr lang="es-MX" sz="28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MX" sz="28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utoevaluación</a:t>
            </a:r>
            <a:endParaRPr lang="es-MX" sz="2800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97"/>
          <a:stretch/>
        </p:blipFill>
        <p:spPr>
          <a:xfrm>
            <a:off x="10719515" y="0"/>
            <a:ext cx="1472485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713" y="0"/>
            <a:ext cx="9144000" cy="6858000"/>
          </a:xfrm>
          <a:prstGeom prst="rect">
            <a:avLst/>
          </a:prstGeom>
        </p:spPr>
      </p:pic>
      <p:sp>
        <p:nvSpPr>
          <p:cNvPr id="11" name="CuadroTexto 7"/>
          <p:cNvSpPr txBox="1">
            <a:spLocks noChangeArrowheads="1"/>
          </p:cNvSpPr>
          <p:nvPr/>
        </p:nvSpPr>
        <p:spPr bwMode="auto">
          <a:xfrm>
            <a:off x="1226391" y="5640946"/>
            <a:ext cx="682609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5400" b="1" dirty="0">
                <a:latin typeface="Century Gothic" panose="020B0502020202020204" pitchFamily="34" charset="0"/>
              </a:rPr>
              <a:t>¡</a:t>
            </a:r>
            <a:r>
              <a:rPr lang="es-MX" altLang="es-MX" sz="5400" b="1" dirty="0" smtClean="0">
                <a:latin typeface="Century Gothic" panose="020B0502020202020204" pitchFamily="34" charset="0"/>
              </a:rPr>
              <a:t>GRACIAS !</a:t>
            </a:r>
            <a:endParaRPr lang="es-MX" altLang="es-MX" sz="54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540" y="0"/>
            <a:ext cx="192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Rectángulo 8"/>
          <p:cNvSpPr>
            <a:spLocks noChangeArrowheads="1"/>
          </p:cNvSpPr>
          <p:nvPr/>
        </p:nvSpPr>
        <p:spPr bwMode="auto">
          <a:xfrm>
            <a:off x="3769135" y="359681"/>
            <a:ext cx="5463355" cy="13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PHI </a:t>
            </a: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SERVICIOS S DE RL  DE C.V.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Arial" panose="020B0604020202020204" pitchFamily="34" charset="0"/>
              </a:rPr>
              <a:t>PIONEER A DUPONT COMPANY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913" y="2346093"/>
            <a:ext cx="5449518" cy="25675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Marcador de contenido 2"/>
          <p:cNvSpPr txBox="1">
            <a:spLocks/>
          </p:cNvSpPr>
          <p:nvPr/>
        </p:nvSpPr>
        <p:spPr>
          <a:xfrm>
            <a:off x="3263900" y="5598390"/>
            <a:ext cx="7874433" cy="6650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s-MX" sz="2400" b="1" dirty="0" smtClean="0">
                <a:latin typeface="Arial"/>
                <a:ea typeface="Calibri"/>
                <a:cs typeface="Times New Roman"/>
              </a:rPr>
              <a:t>Dupont</a:t>
            </a:r>
            <a:r>
              <a:rPr lang="es-MX" sz="2400" b="1" baseline="-25000" dirty="0">
                <a:latin typeface="Arial"/>
                <a:ea typeface="Calibri"/>
                <a:cs typeface="Times New Roman"/>
              </a:rPr>
              <a:t>®</a:t>
            </a:r>
            <a:r>
              <a:rPr lang="es-MX" sz="2400" b="1" dirty="0">
                <a:latin typeface="Arial"/>
                <a:ea typeface="Calibri"/>
                <a:cs typeface="Times New Roman"/>
              </a:rPr>
              <a:t> Pioneer</a:t>
            </a:r>
            <a:r>
              <a:rPr lang="es-MX" sz="2400" b="1" baseline="-25000" dirty="0">
                <a:latin typeface="Arial"/>
                <a:ea typeface="Calibri"/>
                <a:cs typeface="Times New Roman"/>
              </a:rPr>
              <a:t>®</a:t>
            </a:r>
            <a:r>
              <a:rPr lang="es-MX" sz="2400" b="1" dirty="0">
                <a:latin typeface="Arial"/>
                <a:ea typeface="Calibri"/>
                <a:cs typeface="Times New Roman"/>
              </a:rPr>
              <a:t> Centro de Investigación </a:t>
            </a:r>
            <a:r>
              <a:rPr lang="es-MX" sz="2400" b="1" dirty="0" smtClean="0">
                <a:latin typeface="Arial"/>
                <a:ea typeface="Calibri"/>
                <a:cs typeface="Times New Roman"/>
              </a:rPr>
              <a:t>Valles Altos.</a:t>
            </a:r>
            <a:endParaRPr lang="en-US" sz="2400" b="1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918952" cy="6851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uadroTexto 1"/>
          <p:cNvSpPr txBox="1">
            <a:spLocks noChangeArrowheads="1"/>
          </p:cNvSpPr>
          <p:nvPr/>
        </p:nvSpPr>
        <p:spPr bwMode="auto">
          <a:xfrm>
            <a:off x="4164431" y="1211263"/>
            <a:ext cx="5352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DESCRIPCIÓN  DE LA EMPRESA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22857" y="2286959"/>
            <a:ext cx="882646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PHI SERVICIOS S DE RL  DE C.V</a:t>
            </a:r>
            <a:r>
              <a:rPr lang="es-MX" sz="2400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</a:p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s-MX" sz="2400" b="1" dirty="0" smtClean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s-MX" sz="2400" dirty="0" smtClean="0">
                <a:latin typeface="Century Gothic" panose="020B0502020202020204" pitchFamily="34" charset="0"/>
              </a:rPr>
              <a:t>PIONEER, es una empresa de DUPONT, es líder </a:t>
            </a:r>
            <a:r>
              <a:rPr lang="es-MX" sz="2400" dirty="0">
                <a:latin typeface="Century Gothic" panose="020B0502020202020204" pitchFamily="34" charset="0"/>
              </a:rPr>
              <a:t>global con presencia en más de 90 países destacando  en su desarrollo en la comercialización e investigación para el mejoramiento de semillas, beneficiando a productores de todo el mundo</a:t>
            </a:r>
            <a:r>
              <a:rPr lang="es-MX" sz="2400" dirty="0" smtClean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CuadroTexto 1"/>
          <p:cNvSpPr txBox="1">
            <a:spLocks noChangeArrowheads="1"/>
          </p:cNvSpPr>
          <p:nvPr/>
        </p:nvSpPr>
        <p:spPr bwMode="auto">
          <a:xfrm>
            <a:off x="4426107" y="1211263"/>
            <a:ext cx="47780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 </a:t>
            </a:r>
            <a:r>
              <a:rPr lang="es-MX" altLang="es-MX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altLang="es-MX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648744" y="2200369"/>
            <a:ext cx="9144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Conocer el proceso de producción de semilla </a:t>
            </a:r>
            <a:r>
              <a:rPr lang="es-MX" sz="2400" dirty="0" smtClean="0">
                <a:latin typeface="Century Gothic" panose="020B0502020202020204" pitchFamily="34" charset="0"/>
              </a:rPr>
              <a:t>híbrida  </a:t>
            </a:r>
            <a:r>
              <a:rPr lang="es-MX" sz="2400" dirty="0">
                <a:latin typeface="Century Gothic" panose="020B0502020202020204" pitchFamily="34" charset="0"/>
              </a:rPr>
              <a:t>de maíz.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A</a:t>
            </a:r>
            <a:r>
              <a:rPr lang="es-MX" sz="2400" dirty="0" smtClean="0">
                <a:latin typeface="Century Gothic" panose="020B0502020202020204" pitchFamily="34" charset="0"/>
              </a:rPr>
              <a:t>prender </a:t>
            </a:r>
            <a:r>
              <a:rPr lang="es-MX" sz="2400" dirty="0">
                <a:latin typeface="Century Gothic" panose="020B0502020202020204" pitchFamily="34" charset="0"/>
              </a:rPr>
              <a:t>el diseño, establecimiento y  conducción de lotes experimentales.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s-MX" sz="2400" dirty="0">
                <a:latin typeface="Century Gothic" panose="020B0502020202020204" pitchFamily="34" charset="0"/>
              </a:rPr>
              <a:t>Conocer los procesos para la toma de datos</a:t>
            </a:r>
            <a:r>
              <a:rPr lang="es-MX" sz="2400" dirty="0" smtClean="0">
                <a:latin typeface="Century Gothic" panose="020B0502020202020204" pitchFamily="34" charset="0"/>
              </a:rPr>
              <a:t>.</a:t>
            </a:r>
            <a:endParaRPr lang="es-MX" sz="2400" dirty="0" smtClean="0">
              <a:latin typeface="Century Gothic" panose="020B0502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"/>
            <a:ext cx="192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48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CuadroTexto 1"/>
          <p:cNvSpPr txBox="1">
            <a:spLocks noChangeArrowheads="1"/>
          </p:cNvSpPr>
          <p:nvPr/>
        </p:nvSpPr>
        <p:spPr bwMode="auto">
          <a:xfrm>
            <a:off x="4138674" y="380266"/>
            <a:ext cx="53529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ACTIVIDADES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CuadroTexto 1"/>
          <p:cNvSpPr txBox="1">
            <a:spLocks noChangeArrowheads="1"/>
          </p:cNvSpPr>
          <p:nvPr/>
        </p:nvSpPr>
        <p:spPr bwMode="auto">
          <a:xfrm>
            <a:off x="3067945" y="927100"/>
            <a:ext cx="74943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es-MX" altLang="es-MX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A</a:t>
            </a:r>
            <a:r>
              <a:rPr lang="es-MX" altLang="es-MX" b="1" dirty="0" smtClean="0">
                <a:latin typeface="Century Gothic" panose="020B0502020202020204" pitchFamily="34" charset="0"/>
                <a:cs typeface="Times New Roman" panose="02020603050405020304" pitchFamily="18" charset="0"/>
              </a:rPr>
              <a:t>utopolinizaciones en Vivero </a:t>
            </a:r>
            <a:endParaRPr lang="es-MX" altLang="es-MX" b="1" dirty="0">
              <a:latin typeface="Century Gothic" panose="020B05020202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588" y="2000250"/>
            <a:ext cx="3091175" cy="412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5308" y="2000250"/>
            <a:ext cx="3091174" cy="4121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029" y="2000250"/>
            <a:ext cx="2793642" cy="209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" descr="C:\Users\paulina\Desktop\PRACTICAS\IMG-20160812-WA001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979" y="4443211"/>
            <a:ext cx="3005741" cy="1678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22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1"/>
          <p:cNvSpPr txBox="1">
            <a:spLocks noChangeArrowheads="1"/>
          </p:cNvSpPr>
          <p:nvPr/>
        </p:nvSpPr>
        <p:spPr bwMode="auto">
          <a:xfrm>
            <a:off x="2510399" y="296158"/>
            <a:ext cx="8332787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	</a:t>
            </a:r>
            <a:r>
              <a:rPr lang="es-MX" altLang="es-MX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Inoculaciones del Hongo </a:t>
            </a:r>
            <a:r>
              <a:rPr lang="es-MX" altLang="es-MX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P</a:t>
            </a:r>
            <a:r>
              <a:rPr lang="es-MX" altLang="es-MX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atógeno </a:t>
            </a:r>
            <a:r>
              <a:rPr lang="es-MX" altLang="es-MX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Fusarium verticillioides </a:t>
            </a:r>
            <a:r>
              <a:rPr lang="es-MX" altLang="es-MX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en </a:t>
            </a:r>
            <a:r>
              <a:rPr lang="es-MX" altLang="es-MX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T</a:t>
            </a:r>
            <a:r>
              <a:rPr lang="es-MX" altLang="es-MX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res </a:t>
            </a:r>
            <a:r>
              <a:rPr lang="es-MX" altLang="es-MX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L</a:t>
            </a:r>
            <a:r>
              <a:rPr lang="es-MX" altLang="es-MX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ocalidades 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s-MX" alt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851" y="1716087"/>
            <a:ext cx="3388126" cy="4517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250" y="1716087"/>
            <a:ext cx="3388125" cy="4517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25400" y="0"/>
            <a:ext cx="1944352" cy="694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690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CuadroTexto 1"/>
          <p:cNvSpPr txBox="1">
            <a:spLocks noChangeArrowheads="1"/>
          </p:cNvSpPr>
          <p:nvPr/>
        </p:nvSpPr>
        <p:spPr bwMode="auto">
          <a:xfrm>
            <a:off x="4291683" y="234975"/>
            <a:ext cx="5046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TOMA DE DATOS 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8" name="CuadroTexto 8"/>
          <p:cNvSpPr txBox="1">
            <a:spLocks noChangeArrowheads="1"/>
          </p:cNvSpPr>
          <p:nvPr/>
        </p:nvSpPr>
        <p:spPr bwMode="auto">
          <a:xfrm>
            <a:off x="7985351" y="1211262"/>
            <a:ext cx="34432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 smtClean="0">
                <a:latin typeface="Century Gothic" panose="020B0502020202020204" pitchFamily="34" charset="0"/>
              </a:rPr>
              <a:t>Conteo de Tallos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10251" name="CuadroTexto 12"/>
          <p:cNvSpPr txBox="1">
            <a:spLocks noChangeArrowheads="1"/>
          </p:cNvSpPr>
          <p:nvPr/>
        </p:nvSpPr>
        <p:spPr bwMode="auto">
          <a:xfrm>
            <a:off x="1582738" y="1211263"/>
            <a:ext cx="48890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Century Gothic" panose="020B0502020202020204" pitchFamily="34" charset="0"/>
              </a:rPr>
              <a:t>F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loración  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1676" y="4633382"/>
            <a:ext cx="2966158" cy="22246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5287" y="1835243"/>
            <a:ext cx="4092792" cy="273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2" descr="C:\Users\paulina\Desktop\PRACTICAS\segundo informe\20160913_1259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773" y="1835243"/>
            <a:ext cx="4641712" cy="2737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CuadroTexto 8"/>
          <p:cNvSpPr txBox="1">
            <a:spLocks noChangeArrowheads="1"/>
          </p:cNvSpPr>
          <p:nvPr/>
        </p:nvSpPr>
        <p:spPr bwMode="auto">
          <a:xfrm>
            <a:off x="2189163" y="989352"/>
            <a:ext cx="384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Conteo de Acame de Raíz 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11274" name="CuadroTexto 17"/>
          <p:cNvSpPr txBox="1">
            <a:spLocks noChangeArrowheads="1"/>
          </p:cNvSpPr>
          <p:nvPr/>
        </p:nvSpPr>
        <p:spPr bwMode="auto">
          <a:xfrm>
            <a:off x="6829424" y="977122"/>
            <a:ext cx="44116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Conteo de Acame de Tallos 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"/>
          <p:cNvSpPr txBox="1">
            <a:spLocks noChangeArrowheads="1"/>
          </p:cNvSpPr>
          <p:nvPr/>
        </p:nvSpPr>
        <p:spPr bwMode="auto">
          <a:xfrm>
            <a:off x="4110267" y="403880"/>
            <a:ext cx="5046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TOMA DE DATOS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Marcador de contenido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2404056" y="2580690"/>
            <a:ext cx="4145501" cy="31091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34294" y="2049624"/>
            <a:ext cx="4145503" cy="41712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7462" y="0"/>
            <a:ext cx="192075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bloximages.chicago2.vip.townnews.com/kokomoperspective.com/content/tncms/assets/v3/editorial/6/e2/6e29845a-8cc3-11e2-8d5f-0019bb2963f4/5141fa0fc5f51.ima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75" y="138113"/>
            <a:ext cx="1671638" cy="7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4" descr="http://www.uaaan.mx/v2/images/logov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38113"/>
            <a:ext cx="1230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CuadroTexto 1"/>
          <p:cNvSpPr txBox="1">
            <a:spLocks noChangeArrowheads="1"/>
          </p:cNvSpPr>
          <p:nvPr/>
        </p:nvSpPr>
        <p:spPr bwMode="auto">
          <a:xfrm>
            <a:off x="4291683" y="234975"/>
            <a:ext cx="504690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b="1" dirty="0" smtClean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TOMA DE DATOS</a:t>
            </a:r>
            <a:endParaRPr lang="es-MX" altLang="es-MX" b="1" dirty="0">
              <a:solidFill>
                <a:schemeClr val="accent6">
                  <a:lumMod val="75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uadroTexto 8"/>
          <p:cNvSpPr txBox="1">
            <a:spLocks noChangeArrowheads="1"/>
          </p:cNvSpPr>
          <p:nvPr/>
        </p:nvSpPr>
        <p:spPr bwMode="auto">
          <a:xfrm>
            <a:off x="1625899" y="1062234"/>
            <a:ext cx="38422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Altura de Planta y de Mazorca 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sp>
        <p:nvSpPr>
          <p:cNvPr id="16" name="CuadroTexto 8"/>
          <p:cNvSpPr txBox="1">
            <a:spLocks noChangeArrowheads="1"/>
          </p:cNvSpPr>
          <p:nvPr/>
        </p:nvSpPr>
        <p:spPr bwMode="auto">
          <a:xfrm>
            <a:off x="5256559" y="1091479"/>
            <a:ext cx="3842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Toma de Espacios 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2013" y="2472960"/>
            <a:ext cx="4392608" cy="3008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465" y="2138880"/>
            <a:ext cx="2647302" cy="35297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1" name="CuadroTexto 8"/>
          <p:cNvSpPr txBox="1">
            <a:spLocks noChangeArrowheads="1"/>
          </p:cNvSpPr>
          <p:nvPr/>
        </p:nvSpPr>
        <p:spPr bwMode="auto">
          <a:xfrm>
            <a:off x="8349792" y="1091479"/>
            <a:ext cx="38422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MX" altLang="es-MX" sz="2400" b="1" dirty="0">
                <a:solidFill>
                  <a:schemeClr val="accent6">
                    <a:lumMod val="75000"/>
                  </a:schemeClr>
                </a:solidFill>
                <a:latin typeface="Century Gothic" panose="020B0502020202020204" pitchFamily="34" charset="0"/>
              </a:rPr>
              <a:t>        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Muerte </a:t>
            </a:r>
            <a:r>
              <a:rPr lang="es-MX" altLang="es-MX" sz="2400" b="1" dirty="0">
                <a:latin typeface="Century Gothic" panose="020B0502020202020204" pitchFamily="34" charset="0"/>
              </a:rPr>
              <a:t>P</a:t>
            </a:r>
            <a:r>
              <a:rPr lang="es-MX" altLang="es-MX" sz="2400" b="1" dirty="0" smtClean="0">
                <a:latin typeface="Century Gothic" panose="020B0502020202020204" pitchFamily="34" charset="0"/>
              </a:rPr>
              <a:t>rematura</a:t>
            </a:r>
            <a:endParaRPr lang="es-MX" altLang="es-MX" sz="2400" b="1" dirty="0">
              <a:latin typeface="Century Gothic" panose="020B0502020202020204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5611" y="2261682"/>
            <a:ext cx="2592402" cy="34565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29" y="-1"/>
            <a:ext cx="1929002" cy="68874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3697</TotalTime>
  <Words>288</Words>
  <Application>Microsoft Office PowerPoint</Application>
  <PresentationFormat>Panorámica</PresentationFormat>
  <Paragraphs>54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4" baseType="lpstr">
      <vt:lpstr>MS Mincho</vt:lpstr>
      <vt:lpstr>Arial</vt:lpstr>
      <vt:lpstr>Calibri</vt:lpstr>
      <vt:lpstr>Calibri Light</vt:lpstr>
      <vt:lpstr>Century Gothic</vt:lpstr>
      <vt:lpstr>Times New Roman</vt:lpstr>
      <vt:lpstr>Wingdings 3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</dc:creator>
  <cp:lastModifiedBy>IAPr</cp:lastModifiedBy>
  <cp:revision>96</cp:revision>
  <dcterms:created xsi:type="dcterms:W3CDTF">2014-06-04T15:39:37Z</dcterms:created>
  <dcterms:modified xsi:type="dcterms:W3CDTF">2017-12-06T04:20:41Z</dcterms:modified>
</cp:coreProperties>
</file>