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83" r:id="rId11"/>
    <p:sldId id="275" r:id="rId12"/>
    <p:sldId id="276" r:id="rId13"/>
    <p:sldId id="282" r:id="rId14"/>
    <p:sldId id="278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>
        <p:scale>
          <a:sx n="99" d="100"/>
          <a:sy n="99" d="100"/>
        </p:scale>
        <p:origin x="-108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8B93-1DE4-4301-8BDF-50642ED7419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251168D-8A05-43B3-A1ED-BCF7D316D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84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8B93-1DE4-4301-8BDF-50642ED7419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51168D-8A05-43B3-A1ED-BCF7D316D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08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8B93-1DE4-4301-8BDF-50642ED7419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51168D-8A05-43B3-A1ED-BCF7D316DD5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46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8B93-1DE4-4301-8BDF-50642ED7419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51168D-8A05-43B3-A1ED-BCF7D316D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79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8B93-1DE4-4301-8BDF-50642ED7419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51168D-8A05-43B3-A1ED-BCF7D316DD55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8215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8B93-1DE4-4301-8BDF-50642ED7419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51168D-8A05-43B3-A1ED-BCF7D316D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567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8B93-1DE4-4301-8BDF-50642ED7419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68D-8A05-43B3-A1ED-BCF7D316D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5422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8B93-1DE4-4301-8BDF-50642ED7419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68D-8A05-43B3-A1ED-BCF7D316D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2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8B93-1DE4-4301-8BDF-50642ED7419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68D-8A05-43B3-A1ED-BCF7D316D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40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8B93-1DE4-4301-8BDF-50642ED7419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51168D-8A05-43B3-A1ED-BCF7D316D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383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8B93-1DE4-4301-8BDF-50642ED7419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51168D-8A05-43B3-A1ED-BCF7D316D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1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8B93-1DE4-4301-8BDF-50642ED7419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51168D-8A05-43B3-A1ED-BCF7D316D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46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8B93-1DE4-4301-8BDF-50642ED7419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68D-8A05-43B3-A1ED-BCF7D316D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80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8B93-1DE4-4301-8BDF-50642ED7419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68D-8A05-43B3-A1ED-BCF7D316D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18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8B93-1DE4-4301-8BDF-50642ED7419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68D-8A05-43B3-A1ED-BCF7D316D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69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8B93-1DE4-4301-8BDF-50642ED7419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51168D-8A05-43B3-A1ED-BCF7D316D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39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78B93-1DE4-4301-8BDF-50642ED7419C}" type="datetimeFigureOut">
              <a:rPr lang="es-ES" smtClean="0"/>
              <a:t>05/12/2017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251168D-8A05-43B3-A1ED-BCF7D316D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08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3 Título"/>
          <p:cNvSpPr txBox="1">
            <a:spLocks/>
          </p:cNvSpPr>
          <p:nvPr/>
        </p:nvSpPr>
        <p:spPr>
          <a:xfrm>
            <a:off x="332704" y="419224"/>
            <a:ext cx="11610304" cy="132782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ea typeface="Microsoft YaHei Light" panose="020B0502040204020203" pitchFamily="34" charset="-122"/>
              </a:rPr>
              <a:t>UNIVERSIDAD AUTÓNOMA AGRARIA </a:t>
            </a:r>
            <a:br>
              <a:rPr lang="en-US" sz="2800" b="1" dirty="0">
                <a:solidFill>
                  <a:schemeClr val="tx1"/>
                </a:solidFill>
                <a:ea typeface="Microsoft YaHei Light" panose="020B0502040204020203" pitchFamily="34" charset="-122"/>
              </a:rPr>
            </a:br>
            <a:r>
              <a:rPr lang="en-US" sz="2800" b="1" dirty="0">
                <a:solidFill>
                  <a:schemeClr val="tx1"/>
                </a:solidFill>
                <a:ea typeface="Microsoft YaHei Light" panose="020B0502040204020203" pitchFamily="34" charset="-122"/>
              </a:rPr>
              <a:t>ANTONIO NARRO </a:t>
            </a:r>
          </a:p>
        </p:txBody>
      </p:sp>
      <p:sp>
        <p:nvSpPr>
          <p:cNvPr id="14" name="6 Marcador de contenido"/>
          <p:cNvSpPr txBox="1">
            <a:spLocks/>
          </p:cNvSpPr>
          <p:nvPr/>
        </p:nvSpPr>
        <p:spPr>
          <a:xfrm>
            <a:off x="457200" y="1600200"/>
            <a:ext cx="11610304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MX" sz="2800" b="1" dirty="0"/>
              <a:t>PRÁCTICAS </a:t>
            </a:r>
            <a:r>
              <a:rPr lang="es-MX" sz="2800" b="1" dirty="0" smtClean="0"/>
              <a:t>PROFESIONALES </a:t>
            </a:r>
          </a:p>
          <a:p>
            <a:pPr marL="0" indent="0" algn="ctr">
              <a:buFontTx/>
              <a:buNone/>
            </a:pPr>
            <a:r>
              <a:rPr lang="es-MX" sz="2800" b="1" dirty="0" smtClean="0"/>
              <a:t>NOVASEM </a:t>
            </a:r>
            <a:r>
              <a:rPr lang="es-MX" sz="2800" b="1" dirty="0"/>
              <a:t>INNOVACIONES </a:t>
            </a:r>
            <a:r>
              <a:rPr lang="es-MX" sz="2800" b="1" dirty="0" smtClean="0"/>
              <a:t>S.A de </a:t>
            </a:r>
            <a:r>
              <a:rPr lang="es-MX" sz="2800" b="1" dirty="0"/>
              <a:t>C.V</a:t>
            </a:r>
          </a:p>
          <a:p>
            <a:pPr marL="0" indent="0" algn="ctr">
              <a:buFontTx/>
              <a:buNone/>
            </a:pPr>
            <a:endParaRPr lang="es-MX" sz="2800" b="1" dirty="0"/>
          </a:p>
          <a:p>
            <a:pPr marL="0" indent="0" algn="ctr">
              <a:buFontTx/>
              <a:buNone/>
            </a:pPr>
            <a:endParaRPr lang="es-MX" sz="2800" b="1" dirty="0"/>
          </a:p>
          <a:p>
            <a:pPr marL="0" indent="0" algn="ctr">
              <a:buFontTx/>
              <a:buNone/>
            </a:pPr>
            <a:endParaRPr lang="es-MX" sz="2800" b="1" dirty="0"/>
          </a:p>
          <a:p>
            <a:pPr marL="0" indent="0" algn="ctr">
              <a:buFontTx/>
              <a:buNone/>
            </a:pPr>
            <a:endParaRPr lang="es-MX" sz="2800" b="1" dirty="0"/>
          </a:p>
          <a:p>
            <a:pPr marL="0" indent="0" algn="ctr">
              <a:buFontTx/>
              <a:buNone/>
            </a:pPr>
            <a:endParaRPr lang="es-MX" sz="2800" b="1" dirty="0"/>
          </a:p>
          <a:p>
            <a:pPr marL="0" indent="0" algn="ctr">
              <a:buFontTx/>
              <a:buNone/>
            </a:pPr>
            <a:r>
              <a:rPr lang="es-MX" sz="2800" b="1" dirty="0"/>
              <a:t>CARLOS ALBERTO BRAVO SOL </a:t>
            </a:r>
          </a:p>
        </p:txBody>
      </p:sp>
      <p:pic>
        <p:nvPicPr>
          <p:cNvPr id="15" name="8 Imagen" descr="http://www.uaaan.mx/v2/images/logov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00"/>
            <a:ext cx="185737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9 Imagen" descr="http://www.uaaan.mx/v2/images/logov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5" y="127794"/>
            <a:ext cx="185737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834BB53-D1DE-449E-96B7-74020ACBA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761" y="2883142"/>
            <a:ext cx="2637182" cy="222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75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E7AC48-1DA8-42C9-8E69-F8C41EFA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Conteos o inspección de  calidad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2C4C015-12E0-4918-A143-8CE2621C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 descr="Imagen que contiene texto&#10;&#10;Descripción generada con confianza alta">
            <a:extLst>
              <a:ext uri="{FF2B5EF4-FFF2-40B4-BE49-F238E27FC236}">
                <a16:creationId xmlns:a16="http://schemas.microsoft.com/office/drawing/2014/main" xmlns="" id="{271B4EDA-58D0-418B-8086-8ACF443DD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77" r="-1" b="-1"/>
          <a:stretch/>
        </p:blipFill>
        <p:spPr>
          <a:xfrm>
            <a:off x="508986" y="1675303"/>
            <a:ext cx="4160452" cy="4402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 descr="Imagen que contiene hierba, cielo, planta, exterior&#10;&#10;Descripción generada con confianza muy alta">
            <a:extLst>
              <a:ext uri="{FF2B5EF4-FFF2-40B4-BE49-F238E27FC236}">
                <a16:creationId xmlns:a16="http://schemas.microsoft.com/office/drawing/2014/main" xmlns="" id="{B144B8FF-CE35-42E1-9AED-A175D3FDFF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99" r="2" b="2"/>
          <a:stretch/>
        </p:blipFill>
        <p:spPr>
          <a:xfrm>
            <a:off x="4815889" y="1671990"/>
            <a:ext cx="7217085" cy="3277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761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27BD9B-B943-4B97-BB00-792FD691F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818" y="963613"/>
            <a:ext cx="9613861" cy="1080938"/>
          </a:xfrm>
        </p:spPr>
        <p:txBody>
          <a:bodyPr>
            <a:normAutofit/>
          </a:bodyPr>
          <a:lstStyle/>
          <a:p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Eliminación de plantas fuera de tipo </a:t>
            </a:r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5E632D23-AE09-4246-813C-860A9A02F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317" y="2151062"/>
            <a:ext cx="8480322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2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111D51-9597-40A2-8820-3666F4B8E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Monitoreo de plagas en  campo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83B63A8D-BE5D-4AF6-ACE2-A2A4DC048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108" y="1585452"/>
            <a:ext cx="3202859" cy="3635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574C847-1213-4E11-9672-A9D34E719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746" y="1598702"/>
            <a:ext cx="3202859" cy="3635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1DBFC7A-DC74-41FF-8699-FA5E19397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917" y="1585450"/>
            <a:ext cx="2967483" cy="363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19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AE78B0F-C120-475F-80D0-F015DF5B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648" y="1119308"/>
            <a:ext cx="3425609" cy="25244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6D7640-0AAE-405E-A79D-3D388EED0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5400" b="1" dirty="0">
                <a:solidFill>
                  <a:schemeClr val="tx1"/>
                </a:solidFill>
              </a:rPr>
              <a:t>Estimación de rendimiento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4F9731FC-3E30-43D4-A34B-01A348EED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030" y="1119307"/>
            <a:ext cx="3433324" cy="25244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69AA50D-1A44-4340-96C6-222D820D8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392" y="330045"/>
            <a:ext cx="23985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3CC38A-0DB1-4021-B7DB-9DD39E75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Cosecha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73C243B0-1C5F-42C4-AD7D-B46BE59CF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271" y="1417637"/>
            <a:ext cx="4643884" cy="3980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8514B31-6B61-4C58-96B9-61EC08247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813" y="1371600"/>
            <a:ext cx="5110916" cy="3980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8395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1DF26F-E760-4D68-99B3-5823B144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Monotype Corsiva" panose="03010101010201010101" pitchFamily="66" charset="0"/>
              </a:rPr>
              <a:t>Área de conociendo puesto en práctica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0359E00-8EA2-4F1D-BE56-BBEA4D51D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3200" b="1" dirty="0"/>
              <a:t>Control de plagas y enfermedades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3200" b="1" dirty="0"/>
              <a:t>Manejo de personal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3200" b="1" dirty="0"/>
              <a:t>Tecnología de semillas 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sz="3200" b="1" dirty="0"/>
          </a:p>
          <a:p>
            <a:pPr>
              <a:buFont typeface="Wingdings" panose="05000000000000000000" pitchFamily="2" charset="2"/>
              <a:buChar char="Ø"/>
            </a:pPr>
            <a:endParaRPr lang="es-MX" sz="3200" b="1" dirty="0"/>
          </a:p>
          <a:p>
            <a:pPr>
              <a:buFont typeface="Wingdings" panose="05000000000000000000" pitchFamily="2" charset="2"/>
              <a:buChar char="Ø"/>
            </a:pPr>
            <a:endParaRPr lang="es-MX" dirty="0"/>
          </a:p>
          <a:p>
            <a:pPr>
              <a:buFont typeface="Wingdings" panose="05000000000000000000" pitchFamily="2" charset="2"/>
              <a:buChar char="Ø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1645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BC90D2-B28A-48D2-ACC1-AFECD4F28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27" y="624110"/>
            <a:ext cx="10126386" cy="128089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Monotype Corsiva" panose="03010101010201010101" pitchFamily="66" charset="0"/>
              </a:rPr>
              <a:t>Autoevaluaciòn </a:t>
            </a:r>
            <a:endParaRPr lang="es-MX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C4A6DBD-B1FD-4E61-AA73-1C16320B8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656522"/>
            <a:ext cx="10817224" cy="4577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 desarrollo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durante mis prácticas profesionales estuvo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bien,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ya que cumplí con todas las tareas que se me asignaron por mi asesor de la entidad receptora,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demostré gran interés en las actividades que desarrollé durante mi estancia.</a:t>
            </a:r>
          </a:p>
          <a:p>
            <a:pPr marL="0" indent="0" algn="just">
              <a:buNone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Algunos limitantes es que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dificultó </a:t>
            </a:r>
            <a:r>
              <a:rPr lang="es-MX" sz="320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MX" sz="3200" smtClean="0">
                <a:latin typeface="Arial" panose="020B0604020202020204" pitchFamily="34" charset="0"/>
                <a:cs typeface="Arial" panose="020B0604020202020204" pitchFamily="34" charset="0"/>
              </a:rPr>
              <a:t>poco,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como manejar el personal de trabajo.</a:t>
            </a:r>
          </a:p>
          <a:p>
            <a:pPr marL="0" indent="0" algn="just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730736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0A62DA6E-D282-4735-B5B9-76A5F9CC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918CE94F-1663-4C8A-993E-258D64D2D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5E9912F3-675B-4856-92F1-1BFD6A9AD1D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118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AD8E504-6835-460B-9482-8F5BA12D438A}"/>
              </a:ext>
            </a:extLst>
          </p:cNvPr>
          <p:cNvSpPr/>
          <p:nvPr/>
        </p:nvSpPr>
        <p:spPr>
          <a:xfrm>
            <a:off x="441990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MX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D765C9CC-B846-45AD-BE4C-E70FF94C8C64}"/>
              </a:ext>
            </a:extLst>
          </p:cNvPr>
          <p:cNvSpPr txBox="1">
            <a:spLocks/>
          </p:cNvSpPr>
          <p:nvPr/>
        </p:nvSpPr>
        <p:spPr bwMode="auto">
          <a:xfrm>
            <a:off x="603251" y="256460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Monotype Corsiva" panose="03010101010201010101" pitchFamily="66" charset="0"/>
              </a:rPr>
              <a:t>Gracias por su atención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4042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99861" y="624110"/>
            <a:ext cx="9304751" cy="1280890"/>
          </a:xfrm>
        </p:spPr>
        <p:txBody>
          <a:bodyPr>
            <a:normAutofit/>
          </a:bodyPr>
          <a:lstStyle/>
          <a:p>
            <a:r>
              <a:rPr lang="es-MX" sz="4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Monotype Corsiva" panose="03010101010201010101" pitchFamily="66" charset="0"/>
              </a:rPr>
              <a:t>DESCRICIÓN DE LA EMPRESA</a:t>
            </a:r>
            <a:endParaRPr lang="es-ES" sz="48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21381" y="1430154"/>
            <a:ext cx="10749238" cy="52776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Novasem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es una empresa mexicana dedicada a la investigación, producción, acondicionamiento y comercialización de híbridos de maíz en las diferentes regiones maiceras del país.</a:t>
            </a:r>
          </a:p>
          <a:p>
            <a:pPr marL="0" indent="0" algn="just">
              <a:buNone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En 1999, NOVASEM cambió su ubicación a la ciudad de Guadalajara con el propósito de estar más cerca de los principales mercados de semilla híbrida y desde entonces se ha dedicado a mejorar la calidad genética de sus productos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3200" dirty="0"/>
          </a:p>
          <a:p>
            <a:pPr marL="0" indent="0" algn="just">
              <a:buNone/>
            </a:pPr>
            <a:endParaRPr lang="es-ES" sz="3200" dirty="0"/>
          </a:p>
          <a:p>
            <a:pPr marL="0" indent="0" algn="just">
              <a:buNone/>
            </a:pP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1678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0660" y="363123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3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Monotype Corsiva" panose="03010101010201010101" pitchFamily="66" charset="0"/>
              </a:rPr>
              <a:t>Misión y Visión</a:t>
            </a:r>
            <a:r>
              <a:rPr lang="es-MX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Monotype Corsiva" panose="03010101010201010101" pitchFamily="66" charset="0"/>
              </a:rPr>
              <a:t/>
            </a:r>
            <a:br>
              <a:rPr lang="es-MX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Monotype Corsiva" panose="03010101010201010101" pitchFamily="66" charset="0"/>
              </a:rPr>
            </a:br>
            <a:endParaRPr lang="es-ES" b="1" dirty="0">
              <a:ln w="222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192697" y="2133600"/>
            <a:ext cx="10495720" cy="37776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2800" b="1" dirty="0"/>
              <a:t>Misión </a:t>
            </a:r>
            <a:endParaRPr lang="es-MX" sz="2800" dirty="0"/>
          </a:p>
          <a:p>
            <a:pPr marL="0" indent="0" algn="just">
              <a:buNone/>
            </a:pPr>
            <a:r>
              <a:rPr lang="es-MX" sz="2800" dirty="0"/>
              <a:t>Garantizar el crecimiento continuo del agricultor mexicano.</a:t>
            </a:r>
          </a:p>
          <a:p>
            <a:pPr marL="0" indent="0" algn="just">
              <a:buNone/>
            </a:pPr>
            <a:r>
              <a:rPr lang="es-MX" sz="2800" b="1" dirty="0"/>
              <a:t>Visión</a:t>
            </a:r>
            <a:endParaRPr lang="es-MX" sz="2800" dirty="0"/>
          </a:p>
          <a:p>
            <a:pPr marL="0" indent="0" algn="just">
              <a:buNone/>
            </a:pPr>
            <a:r>
              <a:rPr lang="es-MX" sz="2800" dirty="0"/>
              <a:t>Ser reconocidos como la empresa mexicana número uno en el mercado de híbridos de maíz ofreciendo la línea de productos más completa e innovadora para el campo mexicano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4534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6765" y="624110"/>
            <a:ext cx="9887847" cy="1280890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Monotype Corsiva" panose="03010101010201010101" pitchFamily="66" charset="0"/>
              </a:rPr>
              <a:t>Objetivos  Específicos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2365" y="2133600"/>
            <a:ext cx="11290852" cy="37776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Adquirir conocimiento en el manejo agronómico de producción de </a:t>
            </a:r>
            <a:r>
              <a:rPr lang="es-MX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maíz </a:t>
            </a:r>
            <a:r>
              <a:rPr lang="es-MX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semilla.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Saber manejar el personal de trabajo.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Adquirí conocimiento sobre la identificación y manejo de plagas. 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MX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MX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MX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MX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593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C708EA-0EBD-45A1-8DD9-8BF2108D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130" y="645471"/>
            <a:ext cx="8911687" cy="1280890"/>
          </a:xfrm>
        </p:spPr>
        <p:txBody>
          <a:bodyPr>
            <a:normAutofit/>
          </a:bodyPr>
          <a:lstStyle/>
          <a:p>
            <a:r>
              <a:rPr lang="es-ES" sz="44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Monotype Corsiva" panose="03010101010201010101" pitchFamily="66" charset="0"/>
              </a:rPr>
              <a:t>Descripción técnica de las actividades </a:t>
            </a:r>
            <a:endParaRPr lang="es-MX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F869064-713C-4C83-B043-6436DED1A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3" y="1540189"/>
            <a:ext cx="10391429" cy="3777622"/>
          </a:xfrm>
        </p:spPr>
        <p:txBody>
          <a:bodyPr/>
          <a:lstStyle/>
          <a:p>
            <a:pPr marL="0" indent="0">
              <a:buNone/>
            </a:pPr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Preparación de terreno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A19F1C5-EB8A-43DC-8101-AA5450B2E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856" y="2702746"/>
            <a:ext cx="4198374" cy="3545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81B6031-59E6-40ED-B9CF-088FD8099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038" y="2743075"/>
            <a:ext cx="3510116" cy="3545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5763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00DBBA33-5380-476D-8AB9-5DCD229A3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792" y="2528454"/>
            <a:ext cx="4452732" cy="3044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6D689C4-9177-4191-80E7-F9E66EE9C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02" y="2528455"/>
            <a:ext cx="4647026" cy="3044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9F053F7A-AF98-4304-9DAF-A543AF9C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053" y="624110"/>
            <a:ext cx="9662560" cy="1280890"/>
          </a:xfrm>
        </p:spPr>
        <p:txBody>
          <a:bodyPr>
            <a:normAutofit/>
          </a:bodyPr>
          <a:lstStyle/>
          <a:p>
            <a:r>
              <a:rPr lang="es-MX" sz="4000" b="1" dirty="0"/>
              <a:t>Tratamiento de semillas </a:t>
            </a:r>
          </a:p>
        </p:txBody>
      </p:sp>
    </p:spTree>
    <p:extLst>
      <p:ext uri="{BB962C8B-B14F-4D97-AF65-F5344CB8AC3E}">
        <p14:creationId xmlns:p14="http://schemas.microsoft.com/office/powerpoint/2010/main" val="101745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2441E4-E16B-4713-99A6-1672CF46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Siembra</a:t>
            </a:r>
            <a:endParaRPr lang="es-MX" sz="40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8E622E85-E34A-4B56-87FB-095C2C4AE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329" y="1417638"/>
            <a:ext cx="4745347" cy="2328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F1012F0-227D-4625-A79B-1FCAC45B9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325" y="1358003"/>
            <a:ext cx="4306955" cy="2388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266653E-7E8B-4169-A80A-885692914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302" y="3978449"/>
            <a:ext cx="4306955" cy="2604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751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8F5CDD-5793-4965-9D3D-78C7B686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590" y="635282"/>
            <a:ext cx="9211986" cy="1280890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Manejo de personal</a:t>
            </a:r>
            <a:endParaRPr lang="es-MX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0B4FF7A-A9FA-4F72-9E20-6A574F4CA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CC71ABA-6A1E-46EE-944F-5B082FB80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05782"/>
            <a:ext cx="4699819" cy="3452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90B8CE1-786B-4ACD-8789-D445A3476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646" y="1916172"/>
            <a:ext cx="4992327" cy="3341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262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9F45D8-47D8-42CF-BDFD-528FB537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Desespigue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EFB73E5B-9447-47E2-8051-001764C69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894" y="1571625"/>
            <a:ext cx="4240021" cy="3882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FB7F387-BCBF-4809-B969-C9CCFE47E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91" y="1593748"/>
            <a:ext cx="4793226" cy="3859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651114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826</TotalTime>
  <Words>274</Words>
  <Application>Microsoft Office PowerPoint</Application>
  <PresentationFormat>Personalizado</PresentationFormat>
  <Paragraphs>52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Espiral</vt:lpstr>
      <vt:lpstr>Presentación de PowerPoint</vt:lpstr>
      <vt:lpstr>DESCRICIÓN DE LA EMPRESA</vt:lpstr>
      <vt:lpstr>Misión y Visión </vt:lpstr>
      <vt:lpstr>Objetivos  Específicos </vt:lpstr>
      <vt:lpstr>Descripción técnica de las actividades </vt:lpstr>
      <vt:lpstr>Tratamiento de semillas </vt:lpstr>
      <vt:lpstr>Siembra</vt:lpstr>
      <vt:lpstr>Manejo de personal</vt:lpstr>
      <vt:lpstr>Desespigue</vt:lpstr>
      <vt:lpstr>Conteos o inspección de  calidad</vt:lpstr>
      <vt:lpstr>Eliminación de plantas fuera de tipo </vt:lpstr>
      <vt:lpstr>Monitoreo de plagas en  campo </vt:lpstr>
      <vt:lpstr>Estimación de rendimiento</vt:lpstr>
      <vt:lpstr>Cosecha</vt:lpstr>
      <vt:lpstr>Área de conociendo puesto en práctica </vt:lpstr>
      <vt:lpstr>Autoevaluaciòn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ALBERTO BRAVO SOL</dc:creator>
  <cp:lastModifiedBy>pcel</cp:lastModifiedBy>
  <cp:revision>54</cp:revision>
  <dcterms:created xsi:type="dcterms:W3CDTF">2015-09-23T00:22:02Z</dcterms:created>
  <dcterms:modified xsi:type="dcterms:W3CDTF">2017-12-05T20:58:20Z</dcterms:modified>
</cp:coreProperties>
</file>