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72" r:id="rId5"/>
    <p:sldId id="262" r:id="rId6"/>
    <p:sldId id="275" r:id="rId7"/>
    <p:sldId id="274" r:id="rId8"/>
    <p:sldId id="270" r:id="rId9"/>
    <p:sldId id="276" r:id="rId10"/>
    <p:sldId id="277" r:id="rId11"/>
  </p:sldIdLst>
  <p:sldSz cx="12192000" cy="6858000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>
        <p:scale>
          <a:sx n="89" d="100"/>
          <a:sy n="89" d="100"/>
        </p:scale>
        <p:origin x="-13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FF9D3-4BF3-40C6-90A9-ADF39F76A6BD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s-MX"/>
        </a:p>
      </dgm:t>
    </dgm:pt>
    <dgm:pt modelId="{E14600A9-C8A0-4410-8CD6-34B80988A10C}">
      <dgm:prSet custT="1"/>
      <dgm:spPr/>
      <dgm:t>
        <a:bodyPr/>
        <a:lstStyle/>
        <a:p>
          <a:pPr algn="just"/>
          <a:r>
            <a:rPr lang="es-MX" sz="1800" b="1" dirty="0" smtClean="0">
              <a:latin typeface="Arial" panose="020B0604020202020204" pitchFamily="34" charset="0"/>
              <a:cs typeface="Arial" panose="020B0604020202020204" pitchFamily="34" charset="0"/>
            </a:rPr>
            <a:t>Generar utilidades y fuentes de trabajo, a través de un equipo humano integrado y dinámico, que apoye el desarrollo de la actividad en el campo, consolidando e incrementando nuestra presencia en el mercado agroindustrial.</a:t>
          </a:r>
          <a:endParaRPr lang="es-MX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CC4A90-BCE0-4E61-8C94-BFA7A1F7E91B}" type="parTrans" cxnId="{EE0FE076-6075-465D-BEFC-777D4D475843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0DA0F1-3DF3-451C-ACC3-90025A01E4DD}" type="sibTrans" cxnId="{EE0FE076-6075-465D-BEFC-777D4D475843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0E44DC-1823-4543-ADA8-33E8C109468D}">
      <dgm:prSet custT="1"/>
      <dgm:spPr/>
      <dgm:t>
        <a:bodyPr/>
        <a:lstStyle/>
        <a:p>
          <a:r>
            <a:rPr lang="es-MX" sz="1800" b="1" dirty="0" smtClean="0">
              <a:latin typeface="Arial" panose="020B0604020202020204" pitchFamily="34" charset="0"/>
              <a:cs typeface="Arial" panose="020B0604020202020204" pitchFamily="34" charset="0"/>
            </a:rPr>
            <a:t>Dar un buen servicio otorgando un precio justo de compra al productor y entregando café de alta calidad al cliente.</a:t>
          </a:r>
          <a:endParaRPr lang="es-MX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957B09-E5A7-41B2-9717-7234BD6F976C}" type="parTrans" cxnId="{44F1819B-F8BA-49D6-B75F-458E8532116C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CEB37F-C686-4F16-AFAF-8089DA342602}" type="sibTrans" cxnId="{44F1819B-F8BA-49D6-B75F-458E8532116C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FAC0B7-CA08-4F38-8B2F-14191C06C263}" type="pres">
      <dgm:prSet presAssocID="{5A4FF9D3-4BF3-40C6-90A9-ADF39F76A6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2FD32AF-41D7-43E8-9E65-259FE43E8938}" type="pres">
      <dgm:prSet presAssocID="{840E44DC-1823-4543-ADA8-33E8C109468D}" presName="boxAndChildren" presStyleCnt="0"/>
      <dgm:spPr/>
    </dgm:pt>
    <dgm:pt modelId="{34D230E9-174E-4654-920E-6DA0EDCECBEA}" type="pres">
      <dgm:prSet presAssocID="{840E44DC-1823-4543-ADA8-33E8C109468D}" presName="parentTextBox" presStyleLbl="node1" presStyleIdx="0" presStyleCnt="2"/>
      <dgm:spPr/>
      <dgm:t>
        <a:bodyPr/>
        <a:lstStyle/>
        <a:p>
          <a:endParaRPr lang="es-MX"/>
        </a:p>
      </dgm:t>
    </dgm:pt>
    <dgm:pt modelId="{A6BDBD4B-3654-46FC-8662-708990422650}" type="pres">
      <dgm:prSet presAssocID="{FC0DA0F1-3DF3-451C-ACC3-90025A01E4DD}" presName="sp" presStyleCnt="0"/>
      <dgm:spPr/>
    </dgm:pt>
    <dgm:pt modelId="{2BF644DE-6A93-4A37-9FB6-2CCB19CE9FB1}" type="pres">
      <dgm:prSet presAssocID="{E14600A9-C8A0-4410-8CD6-34B80988A10C}" presName="arrowAndChildren" presStyleCnt="0"/>
      <dgm:spPr/>
    </dgm:pt>
    <dgm:pt modelId="{5CE7935A-54E4-43C8-8F72-4A5F38E0EF36}" type="pres">
      <dgm:prSet presAssocID="{E14600A9-C8A0-4410-8CD6-34B80988A10C}" presName="parentTextArrow" presStyleLbl="node1" presStyleIdx="1" presStyleCnt="2"/>
      <dgm:spPr/>
      <dgm:t>
        <a:bodyPr/>
        <a:lstStyle/>
        <a:p>
          <a:endParaRPr lang="es-MX"/>
        </a:p>
      </dgm:t>
    </dgm:pt>
  </dgm:ptLst>
  <dgm:cxnLst>
    <dgm:cxn modelId="{EE0FE076-6075-465D-BEFC-777D4D475843}" srcId="{5A4FF9D3-4BF3-40C6-90A9-ADF39F76A6BD}" destId="{E14600A9-C8A0-4410-8CD6-34B80988A10C}" srcOrd="0" destOrd="0" parTransId="{46CC4A90-BCE0-4E61-8C94-BFA7A1F7E91B}" sibTransId="{FC0DA0F1-3DF3-451C-ACC3-90025A01E4DD}"/>
    <dgm:cxn modelId="{49553578-638C-4C7B-AF97-318C8D3BA072}" type="presOf" srcId="{840E44DC-1823-4543-ADA8-33E8C109468D}" destId="{34D230E9-174E-4654-920E-6DA0EDCECBEA}" srcOrd="0" destOrd="0" presId="urn:microsoft.com/office/officeart/2005/8/layout/process4"/>
    <dgm:cxn modelId="{44F1819B-F8BA-49D6-B75F-458E8532116C}" srcId="{5A4FF9D3-4BF3-40C6-90A9-ADF39F76A6BD}" destId="{840E44DC-1823-4543-ADA8-33E8C109468D}" srcOrd="1" destOrd="0" parTransId="{37957B09-E5A7-41B2-9717-7234BD6F976C}" sibTransId="{38CEB37F-C686-4F16-AFAF-8089DA342602}"/>
    <dgm:cxn modelId="{E14EE047-BCC2-4793-BC82-30A0FA7CFFAC}" type="presOf" srcId="{5A4FF9D3-4BF3-40C6-90A9-ADF39F76A6BD}" destId="{61FAC0B7-CA08-4F38-8B2F-14191C06C263}" srcOrd="0" destOrd="0" presId="urn:microsoft.com/office/officeart/2005/8/layout/process4"/>
    <dgm:cxn modelId="{B78C1392-17ED-4490-9128-B46E61138F01}" type="presOf" srcId="{E14600A9-C8A0-4410-8CD6-34B80988A10C}" destId="{5CE7935A-54E4-43C8-8F72-4A5F38E0EF36}" srcOrd="0" destOrd="0" presId="urn:microsoft.com/office/officeart/2005/8/layout/process4"/>
    <dgm:cxn modelId="{8312F416-E787-43B6-A3B9-41112582CF35}" type="presParOf" srcId="{61FAC0B7-CA08-4F38-8B2F-14191C06C263}" destId="{B2FD32AF-41D7-43E8-9E65-259FE43E8938}" srcOrd="0" destOrd="0" presId="urn:microsoft.com/office/officeart/2005/8/layout/process4"/>
    <dgm:cxn modelId="{757B05C1-CFA4-40D5-AEF2-CB4683895851}" type="presParOf" srcId="{B2FD32AF-41D7-43E8-9E65-259FE43E8938}" destId="{34D230E9-174E-4654-920E-6DA0EDCECBEA}" srcOrd="0" destOrd="0" presId="urn:microsoft.com/office/officeart/2005/8/layout/process4"/>
    <dgm:cxn modelId="{2A406C44-F4AF-43A7-938F-1714EB1D17F1}" type="presParOf" srcId="{61FAC0B7-CA08-4F38-8B2F-14191C06C263}" destId="{A6BDBD4B-3654-46FC-8662-708990422650}" srcOrd="1" destOrd="0" presId="urn:microsoft.com/office/officeart/2005/8/layout/process4"/>
    <dgm:cxn modelId="{576D05DD-8ADC-4B07-BBB0-1DADD438C2A9}" type="presParOf" srcId="{61FAC0B7-CA08-4F38-8B2F-14191C06C263}" destId="{2BF644DE-6A93-4A37-9FB6-2CCB19CE9FB1}" srcOrd="2" destOrd="0" presId="urn:microsoft.com/office/officeart/2005/8/layout/process4"/>
    <dgm:cxn modelId="{AC7B0AE0-F221-444E-B596-61775EE28FFC}" type="presParOf" srcId="{2BF644DE-6A93-4A37-9FB6-2CCB19CE9FB1}" destId="{5CE7935A-54E4-43C8-8F72-4A5F38E0EF3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230E9-174E-4654-920E-6DA0EDCECBEA}">
      <dsp:nvSpPr>
        <dsp:cNvPr id="0" name=""/>
        <dsp:cNvSpPr/>
      </dsp:nvSpPr>
      <dsp:spPr>
        <a:xfrm>
          <a:off x="0" y="2173032"/>
          <a:ext cx="9667800" cy="1425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Dar un buen servicio otorgando un precio justo de compra al productor y entregando café de alta calidad al cliente.</a:t>
          </a:r>
          <a:endParaRPr lang="es-MX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73032"/>
        <a:ext cx="9667800" cy="1425744"/>
      </dsp:txXfrm>
    </dsp:sp>
    <dsp:sp modelId="{5CE7935A-54E4-43C8-8F72-4A5F38E0EF36}">
      <dsp:nvSpPr>
        <dsp:cNvPr id="0" name=""/>
        <dsp:cNvSpPr/>
      </dsp:nvSpPr>
      <dsp:spPr>
        <a:xfrm rot="10800000">
          <a:off x="0" y="1623"/>
          <a:ext cx="9667800" cy="219279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Generar utilidades y fuentes de trabajo, a través de un equipo humano integrado y dinámico, que apoye el desarrollo de la actividad en el campo, consolidando e incrementando nuestra presencia en el mercado agroindustrial.</a:t>
          </a:r>
          <a:endParaRPr lang="es-MX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623"/>
        <a:ext cx="9667800" cy="1424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998547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420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de título">
    <p:bg>
      <p:bgPr>
        <a:solidFill>
          <a:srgbClr val="357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1849-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12192000" cy="685746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5762895" y="4056498"/>
            <a:ext cx="5132784" cy="104890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Clic para editar título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3.png" descr="AMSA_Commodities-11.png"/>
          <p:cNvPicPr/>
          <p:nvPr/>
        </p:nvPicPr>
        <p:blipFill>
          <a:blip r:embed="rId2">
            <a:extLst/>
          </a:blip>
          <a:srcRect t="37529"/>
          <a:stretch>
            <a:fillRect/>
          </a:stretch>
        </p:blipFill>
        <p:spPr>
          <a:xfrm>
            <a:off x="628396" y="4842520"/>
            <a:ext cx="11019875" cy="143784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-115955" y="2717986"/>
            <a:ext cx="12423909" cy="1311772"/>
          </a:xfrm>
          <a:prstGeom prst="rect">
            <a:avLst/>
          </a:prstGeom>
          <a:solidFill>
            <a:srgbClr val="2A69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A6942"/>
                </a:solidFill>
              </a:defRPr>
            </a:pPr>
            <a:endParaRPr/>
          </a:p>
        </p:txBody>
      </p:sp>
      <p:pic>
        <p:nvPicPr>
          <p:cNvPr id="13" name="Screen Shot 2015-02-11 at 12.48.27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96501" y="552644"/>
            <a:ext cx="5683689" cy="15722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Haga clic para modificar el estilo de texto del patrón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Segundo nivel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Tercer nivel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Cuarto nivel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Quinto nivel</a:t>
            </a:r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334"/>
                </a:solidFill>
              </a:rPr>
              <a:t>Clic para editar título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Haga clic para modificar el estilo de texto del patrón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Segundo nivel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Tercer nivel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Cuarto nivel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Quinto nivel</a:t>
            </a:r>
          </a:p>
        </p:txBody>
      </p:sp>
      <p:sp>
        <p:nvSpPr>
          <p:cNvPr id="41" name="Shape 41"/>
          <p:cNvSpPr/>
          <p:nvPr/>
        </p:nvSpPr>
        <p:spPr>
          <a:xfrm>
            <a:off x="1964267" y="1117600"/>
            <a:ext cx="8940801" cy="0"/>
          </a:xfrm>
          <a:prstGeom prst="line">
            <a:avLst/>
          </a:prstGeom>
          <a:ln w="25400">
            <a:solidFill>
              <a:srgbClr val="376F46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334"/>
                </a:solidFill>
              </a:rPr>
              <a:t>Clic para editar título</a:t>
            </a:r>
          </a:p>
        </p:txBody>
      </p:sp>
      <p:pic>
        <p:nvPicPr>
          <p:cNvPr id="43" name="BANNERcaf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1"/>
            <a:ext cx="1226372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828800" y="1384300"/>
            <a:ext cx="4368800" cy="547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Haga clic para modificar el estilo de texto del patrón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Segundo nivel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Tercer nivel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Cuarto nivel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74746"/>
                </a:solidFill>
              </a:rPr>
              <a:t>Quinto nivel</a:t>
            </a:r>
          </a:p>
        </p:txBody>
      </p:sp>
      <p:sp>
        <p:nvSpPr>
          <p:cNvPr id="3" name="Shape 3"/>
          <p:cNvSpPr/>
          <p:nvPr/>
        </p:nvSpPr>
        <p:spPr>
          <a:xfrm>
            <a:off x="1964267" y="1117600"/>
            <a:ext cx="8940801" cy="0"/>
          </a:xfrm>
          <a:prstGeom prst="line">
            <a:avLst/>
          </a:prstGeom>
          <a:ln w="25400">
            <a:solidFill>
              <a:srgbClr val="376F46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828800" y="0"/>
            <a:ext cx="9465733" cy="1183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334"/>
                </a:solidFill>
              </a:rPr>
              <a:t>Clic para editar título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7388188" y="5184514"/>
            <a:ext cx="2844801" cy="368098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ctr">
              <a:defRPr>
                <a:solidFill>
                  <a:srgbClr val="474746"/>
                </a:solidFill>
                <a:latin typeface="KievitOT-MediumItalic"/>
                <a:ea typeface="KievitOT-MediumItalic"/>
                <a:cs typeface="KievitOT-MediumItalic"/>
                <a:sym typeface="KievitOT-MediumItalic"/>
              </a:defRPr>
            </a:lvl1pPr>
          </a:lstStyle>
          <a:p>
            <a:pPr lvl="0"/>
            <a:fld id="{86CB4B4D-7CA3-9044-876B-883B54F8677D}" type="slidenum">
              <a:t>‹Nº›</a:t>
            </a:fld>
            <a:endParaRPr/>
          </a:p>
        </p:txBody>
      </p:sp>
      <p:pic>
        <p:nvPicPr>
          <p:cNvPr id="6" name="BANNERpalmas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" y="1"/>
            <a:ext cx="1226372" cy="6858001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</p:sldLayoutIdLst>
  <p:transition spd="med"/>
  <p:txStyles>
    <p:titleStyle>
      <a:lvl1pPr defTabSz="457200">
        <a:defRPr sz="3600">
          <a:solidFill>
            <a:srgbClr val="006334"/>
          </a:solidFill>
          <a:latin typeface="KievitOT-Medium"/>
          <a:ea typeface="KievitOT-Medium"/>
          <a:cs typeface="KievitOT-Medium"/>
          <a:sym typeface="KievitOT-Medium"/>
        </a:defRPr>
      </a:lvl1pPr>
      <a:lvl2pPr defTabSz="457200">
        <a:defRPr sz="3600">
          <a:solidFill>
            <a:srgbClr val="006334"/>
          </a:solidFill>
          <a:latin typeface="KievitOT-Medium"/>
          <a:ea typeface="KievitOT-Medium"/>
          <a:cs typeface="KievitOT-Medium"/>
          <a:sym typeface="KievitOT-Medium"/>
        </a:defRPr>
      </a:lvl2pPr>
      <a:lvl3pPr defTabSz="457200">
        <a:defRPr sz="3600">
          <a:solidFill>
            <a:srgbClr val="006334"/>
          </a:solidFill>
          <a:latin typeface="KievitOT-Medium"/>
          <a:ea typeface="KievitOT-Medium"/>
          <a:cs typeface="KievitOT-Medium"/>
          <a:sym typeface="KievitOT-Medium"/>
        </a:defRPr>
      </a:lvl3pPr>
      <a:lvl4pPr defTabSz="457200">
        <a:defRPr sz="3600">
          <a:solidFill>
            <a:srgbClr val="006334"/>
          </a:solidFill>
          <a:latin typeface="KievitOT-Medium"/>
          <a:ea typeface="KievitOT-Medium"/>
          <a:cs typeface="KievitOT-Medium"/>
          <a:sym typeface="KievitOT-Medium"/>
        </a:defRPr>
      </a:lvl4pPr>
      <a:lvl5pPr defTabSz="457200">
        <a:defRPr sz="3600">
          <a:solidFill>
            <a:srgbClr val="006334"/>
          </a:solidFill>
          <a:latin typeface="KievitOT-Medium"/>
          <a:ea typeface="KievitOT-Medium"/>
          <a:cs typeface="KievitOT-Medium"/>
          <a:sym typeface="KievitOT-Medium"/>
        </a:defRPr>
      </a:lvl5pPr>
      <a:lvl6pPr defTabSz="457200">
        <a:defRPr sz="3600">
          <a:solidFill>
            <a:srgbClr val="006334"/>
          </a:solidFill>
          <a:latin typeface="KievitOT-Medium"/>
          <a:ea typeface="KievitOT-Medium"/>
          <a:cs typeface="KievitOT-Medium"/>
          <a:sym typeface="KievitOT-Medium"/>
        </a:defRPr>
      </a:lvl6pPr>
      <a:lvl7pPr defTabSz="457200">
        <a:defRPr sz="3600">
          <a:solidFill>
            <a:srgbClr val="006334"/>
          </a:solidFill>
          <a:latin typeface="KievitOT-Medium"/>
          <a:ea typeface="KievitOT-Medium"/>
          <a:cs typeface="KievitOT-Medium"/>
          <a:sym typeface="KievitOT-Medium"/>
        </a:defRPr>
      </a:lvl7pPr>
      <a:lvl8pPr defTabSz="457200">
        <a:defRPr sz="3600">
          <a:solidFill>
            <a:srgbClr val="006334"/>
          </a:solidFill>
          <a:latin typeface="KievitOT-Medium"/>
          <a:ea typeface="KievitOT-Medium"/>
          <a:cs typeface="KievitOT-Medium"/>
          <a:sym typeface="KievitOT-Medium"/>
        </a:defRPr>
      </a:lvl8pPr>
      <a:lvl9pPr defTabSz="457200">
        <a:defRPr sz="3600">
          <a:solidFill>
            <a:srgbClr val="006334"/>
          </a:solidFill>
          <a:latin typeface="KievitOT-Medium"/>
          <a:ea typeface="KievitOT-Medium"/>
          <a:cs typeface="KievitOT-Medium"/>
          <a:sym typeface="KievitOT-Medium"/>
        </a:defRPr>
      </a:lvl9pPr>
    </p:titleStyle>
    <p:bodyStyle>
      <a:lvl1pPr marL="342900" indent="-342900" defTabSz="457200">
        <a:spcBef>
          <a:spcPts val="500"/>
        </a:spcBef>
        <a:buSzPct val="100000"/>
        <a:buFont typeface="Arial"/>
        <a:buChar char="•"/>
        <a:defRPr sz="2400">
          <a:solidFill>
            <a:srgbClr val="474746"/>
          </a:solidFill>
          <a:latin typeface="KievitOT-Regular"/>
          <a:ea typeface="KievitOT-Regular"/>
          <a:cs typeface="KievitOT-Regular"/>
          <a:sym typeface="KievitOT-Regular"/>
        </a:defRPr>
      </a:lvl1pPr>
      <a:lvl2pPr marL="742950" indent="-285750" defTabSz="457200">
        <a:spcBef>
          <a:spcPts val="500"/>
        </a:spcBef>
        <a:buSzPct val="100000"/>
        <a:buFont typeface="Arial"/>
        <a:buChar char="–"/>
        <a:defRPr sz="2400">
          <a:solidFill>
            <a:srgbClr val="474746"/>
          </a:solidFill>
          <a:latin typeface="KievitOT-Regular"/>
          <a:ea typeface="KievitOT-Regular"/>
          <a:cs typeface="KievitOT-Regular"/>
          <a:sym typeface="KievitOT-Regular"/>
        </a:defRPr>
      </a:lvl2pPr>
      <a:lvl3pPr marL="1143000" indent="-228600" defTabSz="457200">
        <a:spcBef>
          <a:spcPts val="500"/>
        </a:spcBef>
        <a:buSzPct val="100000"/>
        <a:buFont typeface="Arial"/>
        <a:buChar char="•"/>
        <a:defRPr sz="2400">
          <a:solidFill>
            <a:srgbClr val="474746"/>
          </a:solidFill>
          <a:latin typeface="KievitOT-Regular"/>
          <a:ea typeface="KievitOT-Regular"/>
          <a:cs typeface="KievitOT-Regular"/>
          <a:sym typeface="KievitOT-Regular"/>
        </a:defRPr>
      </a:lvl3pPr>
      <a:lvl4pPr marL="1600200" indent="-228600" defTabSz="457200">
        <a:spcBef>
          <a:spcPts val="500"/>
        </a:spcBef>
        <a:buSzPct val="100000"/>
        <a:buFont typeface="Arial"/>
        <a:buChar char="–"/>
        <a:defRPr sz="2400">
          <a:solidFill>
            <a:srgbClr val="474746"/>
          </a:solidFill>
          <a:latin typeface="KievitOT-Regular"/>
          <a:ea typeface="KievitOT-Regular"/>
          <a:cs typeface="KievitOT-Regular"/>
          <a:sym typeface="KievitOT-Regular"/>
        </a:defRPr>
      </a:lvl4pPr>
      <a:lvl5pPr marL="2057400" indent="-228600" defTabSz="457200">
        <a:spcBef>
          <a:spcPts val="500"/>
        </a:spcBef>
        <a:buSzPct val="100000"/>
        <a:buFont typeface="Arial"/>
        <a:buChar char="»"/>
        <a:defRPr sz="2400">
          <a:solidFill>
            <a:srgbClr val="474746"/>
          </a:solidFill>
          <a:latin typeface="KievitOT-Regular"/>
          <a:ea typeface="KievitOT-Regular"/>
          <a:cs typeface="KievitOT-Regular"/>
          <a:sym typeface="KievitOT-Regular"/>
        </a:defRPr>
      </a:lvl5pPr>
      <a:lvl6pPr marL="2590800" indent="-304800" defTabSz="457200">
        <a:spcBef>
          <a:spcPts val="500"/>
        </a:spcBef>
        <a:buSzPct val="100000"/>
        <a:buFont typeface="Arial"/>
        <a:buChar char="•"/>
        <a:defRPr sz="2400">
          <a:solidFill>
            <a:srgbClr val="474746"/>
          </a:solidFill>
          <a:latin typeface="KievitOT-Regular"/>
          <a:ea typeface="KievitOT-Regular"/>
          <a:cs typeface="KievitOT-Regular"/>
          <a:sym typeface="KievitOT-Regular"/>
        </a:defRPr>
      </a:lvl6pPr>
      <a:lvl7pPr marL="3048000" indent="-304800" defTabSz="457200">
        <a:spcBef>
          <a:spcPts val="500"/>
        </a:spcBef>
        <a:buSzPct val="100000"/>
        <a:buFont typeface="Arial"/>
        <a:buChar char="•"/>
        <a:defRPr sz="2400">
          <a:solidFill>
            <a:srgbClr val="474746"/>
          </a:solidFill>
          <a:latin typeface="KievitOT-Regular"/>
          <a:ea typeface="KievitOT-Regular"/>
          <a:cs typeface="KievitOT-Regular"/>
          <a:sym typeface="KievitOT-Regular"/>
        </a:defRPr>
      </a:lvl7pPr>
      <a:lvl8pPr marL="3505200" indent="-304800" defTabSz="457200">
        <a:spcBef>
          <a:spcPts val="500"/>
        </a:spcBef>
        <a:buSzPct val="100000"/>
        <a:buFont typeface="Arial"/>
        <a:buChar char="•"/>
        <a:defRPr sz="2400">
          <a:solidFill>
            <a:srgbClr val="474746"/>
          </a:solidFill>
          <a:latin typeface="KievitOT-Regular"/>
          <a:ea typeface="KievitOT-Regular"/>
          <a:cs typeface="KievitOT-Regular"/>
          <a:sym typeface="KievitOT-Regular"/>
        </a:defRPr>
      </a:lvl8pPr>
      <a:lvl9pPr marL="3962400" indent="-304800" defTabSz="457200">
        <a:spcBef>
          <a:spcPts val="500"/>
        </a:spcBef>
        <a:buSzPct val="100000"/>
        <a:buFont typeface="Arial"/>
        <a:buChar char="•"/>
        <a:defRPr sz="2400">
          <a:solidFill>
            <a:srgbClr val="474746"/>
          </a:solidFill>
          <a:latin typeface="KievitOT-Regular"/>
          <a:ea typeface="KievitOT-Regular"/>
          <a:cs typeface="KievitOT-Regular"/>
          <a:sym typeface="KievitOT-Regula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KievitOT-MediumItalic"/>
        </a:defRPr>
      </a:lvl1pPr>
      <a:lvl2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KievitOT-MediumItalic"/>
        </a:defRPr>
      </a:lvl2pPr>
      <a:lvl3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KievitOT-MediumItalic"/>
        </a:defRPr>
      </a:lvl3pPr>
      <a:lvl4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KievitOT-MediumItalic"/>
        </a:defRPr>
      </a:lvl4pPr>
      <a:lvl5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KievitOT-MediumItalic"/>
        </a:defRPr>
      </a:lvl5pPr>
      <a:lvl6pPr indent="2286000" algn="ctr" defTabSz="457200">
        <a:defRPr>
          <a:solidFill>
            <a:schemeClr val="tx1"/>
          </a:solidFill>
          <a:latin typeface="+mn-lt"/>
          <a:ea typeface="+mn-ea"/>
          <a:cs typeface="+mn-cs"/>
          <a:sym typeface="KievitOT-MediumItalic"/>
        </a:defRPr>
      </a:lvl6pPr>
      <a:lvl7pPr indent="2743200" algn="ctr" defTabSz="457200">
        <a:defRPr>
          <a:solidFill>
            <a:schemeClr val="tx1"/>
          </a:solidFill>
          <a:latin typeface="+mn-lt"/>
          <a:ea typeface="+mn-ea"/>
          <a:cs typeface="+mn-cs"/>
          <a:sym typeface="KievitOT-MediumItalic"/>
        </a:defRPr>
      </a:lvl7pPr>
      <a:lvl8pPr indent="3200400" algn="ctr" defTabSz="457200">
        <a:defRPr>
          <a:solidFill>
            <a:schemeClr val="tx1"/>
          </a:solidFill>
          <a:latin typeface="+mn-lt"/>
          <a:ea typeface="+mn-ea"/>
          <a:cs typeface="+mn-cs"/>
          <a:sym typeface="KievitOT-MediumItalic"/>
        </a:defRPr>
      </a:lvl8pPr>
      <a:lvl9pPr indent="3657600" algn="ctr" defTabSz="457200">
        <a:defRPr>
          <a:solidFill>
            <a:schemeClr val="tx1"/>
          </a:solidFill>
          <a:latin typeface="+mn-lt"/>
          <a:ea typeface="+mn-ea"/>
          <a:cs typeface="+mn-cs"/>
          <a:sym typeface="KievitOT-MediumItal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g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80349" y="0"/>
            <a:ext cx="842493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s-MX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UNIVERSIDAD AUTÓNOMA AGRARIA </a:t>
            </a:r>
          </a:p>
          <a:p>
            <a:pPr algn="ctr" rtl="0" latinLnBrk="1" hangingPunct="0"/>
            <a:r>
              <a:rPr lang="es-MX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ANTONIO NARRO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237198" y="5316941"/>
            <a:ext cx="417646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s-MX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PRESENTA: </a:t>
            </a:r>
          </a:p>
          <a:p>
            <a:pPr algn="l" rtl="0" latinLnBrk="1" hangingPunct="0"/>
            <a:r>
              <a:rPr lang="es-MX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HUMBERTO PASCUAL CRUZ </a:t>
            </a:r>
          </a:p>
        </p:txBody>
      </p:sp>
      <p:pic>
        <p:nvPicPr>
          <p:cNvPr id="9" name="Imagen 4" descr="http://www.uaaan.mx/v2/images/logov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82071"/>
            <a:ext cx="2127235" cy="164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 CuadroTexto"/>
          <p:cNvSpPr txBox="1"/>
          <p:nvPr/>
        </p:nvSpPr>
        <p:spPr>
          <a:xfrm>
            <a:off x="5237198" y="4329179"/>
            <a:ext cx="589936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s-MX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ASESOR  EXTERNO : ANANIAS JUAREZ AGUILAR </a:t>
            </a:r>
          </a:p>
        </p:txBody>
      </p:sp>
      <p:pic>
        <p:nvPicPr>
          <p:cNvPr id="8" name="Imagen 4" descr="http://www.uaaan.mx/v2/images/logov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48679"/>
            <a:ext cx="2173583" cy="164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52"/>
          <p:cNvSpPr txBox="1">
            <a:spLocks/>
          </p:cNvSpPr>
          <p:nvPr/>
        </p:nvSpPr>
        <p:spPr>
          <a:xfrm>
            <a:off x="4871864" y="1700318"/>
            <a:ext cx="6453945" cy="84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ctr" defTabSz="457200">
              <a:defRPr sz="2800">
                <a:solidFill>
                  <a:srgbClr val="FFFFFF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1pPr>
            <a:lvl2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2pPr>
            <a:lvl3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3pPr>
            <a:lvl4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4pPr>
            <a:lvl5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5pPr>
            <a:lvl6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6pPr>
            <a:lvl7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7pPr>
            <a:lvl8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8pPr>
            <a:lvl9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AGROINDUSTRIAS UNIDAS DE 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MÈXICO, 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S.A DE C.V.</a:t>
            </a:r>
          </a:p>
        </p:txBody>
      </p:sp>
      <p:sp>
        <p:nvSpPr>
          <p:cNvPr id="12" name="Shape 52"/>
          <p:cNvSpPr txBox="1">
            <a:spLocks/>
          </p:cNvSpPr>
          <p:nvPr/>
        </p:nvSpPr>
        <p:spPr>
          <a:xfrm>
            <a:off x="30009" y="2996952"/>
            <a:ext cx="4113730" cy="1296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ctr" defTabSz="457200">
              <a:defRPr sz="2800">
                <a:solidFill>
                  <a:srgbClr val="FFFFFF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1pPr>
            <a:lvl2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2pPr>
            <a:lvl3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3pPr>
            <a:lvl4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4pPr>
            <a:lvl5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5pPr>
            <a:lvl6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6pPr>
            <a:lvl7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7pPr>
            <a:lvl8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8pPr>
            <a:lvl9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PROFESIONALES </a:t>
            </a:r>
            <a:endParaRPr lang="es-MX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43472" y="1124744"/>
            <a:ext cx="10441160" cy="3600400"/>
          </a:xfrm>
        </p:spPr>
        <p:txBody>
          <a:bodyPr/>
          <a:lstStyle/>
          <a:p>
            <a:pPr marL="0" indent="0" algn="ctr"/>
            <a:r>
              <a:rPr lang="es-MX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su </a:t>
            </a:r>
            <a:r>
              <a:rPr lang="es-MX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 </a:t>
            </a:r>
            <a:r>
              <a:rPr lang="es-MX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9816" y="4149080"/>
            <a:ext cx="3930650" cy="199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9109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9376" y="2780928"/>
            <a:ext cx="11161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Agroindustrias Unidas de México S.A. de C.V.  (AMSA) inicia sus operaciones en México en el año de 1948 con la comercialización de algodón- años mas tarde, incursiona también en café, cacao y granos.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981504" y="260648"/>
            <a:ext cx="7099300" cy="706710"/>
          </a:xfrm>
        </p:spPr>
        <p:txBody>
          <a:bodyPr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ntroducción</a:t>
            </a:r>
            <a:r>
              <a:rPr lang="es-MX" sz="2400" dirty="0"/>
              <a:t> </a:t>
            </a:r>
          </a:p>
        </p:txBody>
      </p:sp>
      <p:sp>
        <p:nvSpPr>
          <p:cNvPr id="4" name="Elipse 3"/>
          <p:cNvSpPr/>
          <p:nvPr/>
        </p:nvSpPr>
        <p:spPr>
          <a:xfrm>
            <a:off x="4130912" y="1202920"/>
            <a:ext cx="4800483" cy="164663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AMSA es una empresa que tiene presencia mundial y son lideres en el proceso y comercialización de diferentes productos.</a:t>
            </a:r>
          </a:p>
        </p:txBody>
      </p:sp>
      <p:sp>
        <p:nvSpPr>
          <p:cNvPr id="6" name="Pergamino horizontal 5"/>
          <p:cNvSpPr/>
          <p:nvPr/>
        </p:nvSpPr>
        <p:spPr>
          <a:xfrm>
            <a:off x="1415480" y="3198496"/>
            <a:ext cx="2952824" cy="1738648"/>
          </a:xfrm>
          <a:prstGeom prst="horizontalScroll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Consiente de su responsabilidad social y su compromiso hacia sus clientes</a:t>
            </a:r>
          </a:p>
        </p:txBody>
      </p:sp>
      <p:sp>
        <p:nvSpPr>
          <p:cNvPr id="7" name="Doble onda 6"/>
          <p:cNvSpPr/>
          <p:nvPr/>
        </p:nvSpPr>
        <p:spPr>
          <a:xfrm>
            <a:off x="4584136" y="4653136"/>
            <a:ext cx="3179429" cy="1738648"/>
          </a:xfrm>
          <a:prstGeom prst="doubleWav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Capacita a los agricultores interesados en obtener un certificado de </a:t>
            </a: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s-MX" sz="1600" b="1" dirty="0">
                <a:solidFill>
                  <a:schemeClr val="tx1"/>
                </a:solidFill>
              </a:rPr>
              <a:t> producto.</a:t>
            </a:r>
          </a:p>
        </p:txBody>
      </p:sp>
      <p:sp>
        <p:nvSpPr>
          <p:cNvPr id="8" name="Onda 7"/>
          <p:cNvSpPr/>
          <p:nvPr/>
        </p:nvSpPr>
        <p:spPr>
          <a:xfrm>
            <a:off x="7922580" y="3085121"/>
            <a:ext cx="3456270" cy="1893194"/>
          </a:xfrm>
          <a:prstGeom prst="wav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Dedica especial cuidado a desarrollo de </a:t>
            </a: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s-MX" sz="1600" b="1" dirty="0">
                <a:solidFill>
                  <a:schemeClr val="tx1"/>
                </a:solidFill>
              </a:rPr>
              <a:t> sustentable  y cuidado al medio ambiente.</a:t>
            </a:r>
          </a:p>
        </p:txBody>
      </p:sp>
      <p:sp>
        <p:nvSpPr>
          <p:cNvPr id="9" name="Flecha curvada hacia la derecha 8"/>
          <p:cNvSpPr/>
          <p:nvPr/>
        </p:nvSpPr>
        <p:spPr>
          <a:xfrm>
            <a:off x="2843096" y="2099621"/>
            <a:ext cx="1071986" cy="1257371"/>
          </a:xfrm>
          <a:prstGeom prst="curvedRight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s-MX">
              <a:solidFill>
                <a:srgbClr val="000000"/>
              </a:solidFill>
            </a:endParaRPr>
          </a:p>
        </p:txBody>
      </p:sp>
      <p:sp>
        <p:nvSpPr>
          <p:cNvPr id="11" name="Flecha curvada hacia la izquierda 10"/>
          <p:cNvSpPr/>
          <p:nvPr/>
        </p:nvSpPr>
        <p:spPr>
          <a:xfrm>
            <a:off x="9115151" y="2099621"/>
            <a:ext cx="1170805" cy="1082751"/>
          </a:xfrm>
          <a:prstGeom prst="curvedLeft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s-MX">
              <a:solidFill>
                <a:srgbClr val="000000"/>
              </a:solidFill>
            </a:endParaRPr>
          </a:p>
        </p:txBody>
      </p:sp>
      <p:sp>
        <p:nvSpPr>
          <p:cNvPr id="12" name="Flecha abajo 11"/>
          <p:cNvSpPr/>
          <p:nvPr/>
        </p:nvSpPr>
        <p:spPr>
          <a:xfrm>
            <a:off x="6020006" y="3085121"/>
            <a:ext cx="494581" cy="1482879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s-MX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84020361"/>
              </p:ext>
            </p:extLst>
          </p:nvPr>
        </p:nvGraphicFramePr>
        <p:xfrm>
          <a:off x="1828800" y="1700808"/>
          <a:ext cx="96678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62930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2895600" y="137341"/>
            <a:ext cx="7099300" cy="923545"/>
          </a:xfrm>
        </p:spPr>
        <p:txBody>
          <a:bodyPr/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Descripción del área de trabajo 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334783" y="1216914"/>
            <a:ext cx="2303851" cy="155203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SUCURSAL SAN CRISTÓBAL DE LAS </a:t>
            </a:r>
            <a:r>
              <a:rPr lang="es-MX" sz="14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CASAS  </a:t>
            </a:r>
            <a:endParaRPr lang="es-MX" sz="14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2071947" y="2850692"/>
            <a:ext cx="576064" cy="776658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 rtl="0" latinLnBrk="1" hangingPunct="0"/>
            <a:endParaRPr lang="es-MX">
              <a:solidFill>
                <a:srgbClr val="0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8" y="3709096"/>
            <a:ext cx="2342096" cy="2528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Elipse 8"/>
          <p:cNvSpPr/>
          <p:nvPr/>
        </p:nvSpPr>
        <p:spPr>
          <a:xfrm>
            <a:off x="3862279" y="1617804"/>
            <a:ext cx="2106254" cy="104028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RECEPCIÓN</a:t>
            </a:r>
            <a:r>
              <a:rPr lang="es-MX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Flecha abajo 9"/>
          <p:cNvSpPr/>
          <p:nvPr/>
        </p:nvSpPr>
        <p:spPr>
          <a:xfrm>
            <a:off x="4598918" y="2718418"/>
            <a:ext cx="543814" cy="746677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 rtl="0" latinLnBrk="1" hangingPunct="0"/>
            <a:endParaRPr lang="es-MX">
              <a:solidFill>
                <a:srgbClr val="000000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281869" y="1617804"/>
            <a:ext cx="2334411" cy="96889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BODEGA</a:t>
            </a:r>
            <a:r>
              <a:rPr lang="es-MX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Flecha abajo 13"/>
          <p:cNvSpPr/>
          <p:nvPr/>
        </p:nvSpPr>
        <p:spPr>
          <a:xfrm>
            <a:off x="7117933" y="2664737"/>
            <a:ext cx="505307" cy="793712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 rtl="0" latinLnBrk="1" hangingPunct="0"/>
            <a:endParaRPr lang="es-MX">
              <a:solidFill>
                <a:srgbClr val="000000"/>
              </a:solidFill>
            </a:endParaRPr>
          </a:p>
        </p:txBody>
      </p:sp>
      <p:pic>
        <p:nvPicPr>
          <p:cNvPr id="1026" name="Picture 2" descr="https://scontent.fmty1-1.fna.fbcdn.net/v/t34.0-12/12833282_606430989508695_1301501117_n.jpg?oh=f36991ec0a01bd1a239fbeb5cb7a8561&amp;oe=574B36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24" y="3709096"/>
            <a:ext cx="2381084" cy="2528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mty1-1.fna.fbcdn.net/v/t34.0-12/12834643_606430909508703_802708146_n.jpg?oh=f9e1b3b536b6ff4db3f7e56f0944755c&amp;oe=574B8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68" y="3696201"/>
            <a:ext cx="2478427" cy="2528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ipse 15"/>
          <p:cNvSpPr/>
          <p:nvPr/>
        </p:nvSpPr>
        <p:spPr>
          <a:xfrm>
            <a:off x="8904312" y="1617803"/>
            <a:ext cx="2436154" cy="96889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LABORATORIO  </a:t>
            </a:r>
          </a:p>
        </p:txBody>
      </p:sp>
      <p:sp>
        <p:nvSpPr>
          <p:cNvPr id="18" name="Flecha abajo 17"/>
          <p:cNvSpPr/>
          <p:nvPr/>
        </p:nvSpPr>
        <p:spPr>
          <a:xfrm>
            <a:off x="9870348" y="2658092"/>
            <a:ext cx="504082" cy="807003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 rtl="0" latinLnBrk="1" hangingPunct="0"/>
            <a:endParaRPr lang="es-MX">
              <a:solidFill>
                <a:srgbClr val="00000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696201"/>
            <a:ext cx="2660316" cy="2535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Materiales en el área de calidad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66" y="1052736"/>
            <a:ext cx="2166011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76" y="3573016"/>
            <a:ext cx="2178075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37" y="2889032"/>
            <a:ext cx="2267182" cy="2605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272" y="1183382"/>
            <a:ext cx="2319063" cy="2677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995" y="2860376"/>
            <a:ext cx="2216844" cy="27882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ítulo 2"/>
          <p:cNvSpPr txBox="1">
            <a:spLocks/>
          </p:cNvSpPr>
          <p:nvPr/>
        </p:nvSpPr>
        <p:spPr>
          <a:xfrm>
            <a:off x="1853244" y="2881186"/>
            <a:ext cx="1628456" cy="545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1pPr>
            <a:lvl2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2pPr>
            <a:lvl3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3pPr>
            <a:lvl4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4pPr>
            <a:lvl5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5pPr>
            <a:lvl6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6pPr>
            <a:lvl7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7pPr>
            <a:lvl8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8pPr>
            <a:lvl9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9pPr>
          </a:lstStyle>
          <a:p>
            <a:pPr algn="ctr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Bascula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2"/>
          <p:cNvSpPr txBox="1">
            <a:spLocks/>
          </p:cNvSpPr>
          <p:nvPr/>
        </p:nvSpPr>
        <p:spPr>
          <a:xfrm>
            <a:off x="1227024" y="5675717"/>
            <a:ext cx="2584528" cy="545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1pPr>
            <a:lvl2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2pPr>
            <a:lvl3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3pPr>
            <a:lvl4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4pPr>
            <a:lvl5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5pPr>
            <a:lvl6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6pPr>
            <a:lvl7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7pPr>
            <a:lvl8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8pPr>
            <a:lvl9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9pPr>
          </a:lstStyle>
          <a:p>
            <a:pPr algn="ctr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Higrómetro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3" name="Título 2"/>
          <p:cNvSpPr txBox="1">
            <a:spLocks/>
          </p:cNvSpPr>
          <p:nvPr/>
        </p:nvSpPr>
        <p:spPr>
          <a:xfrm>
            <a:off x="4308930" y="5494472"/>
            <a:ext cx="2069889" cy="545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1pPr>
            <a:lvl2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2pPr>
            <a:lvl3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3pPr>
            <a:lvl4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4pPr>
            <a:lvl5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5pPr>
            <a:lvl6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6pPr>
            <a:lvl7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7pPr>
            <a:lvl8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8pPr>
            <a:lvl9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9pPr>
          </a:lstStyle>
          <a:p>
            <a:pPr algn="ctr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molino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>
          <a:xfrm>
            <a:off x="6840591" y="3734841"/>
            <a:ext cx="2069889" cy="545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1pPr>
            <a:lvl2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2pPr>
            <a:lvl3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3pPr>
            <a:lvl4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4pPr>
            <a:lvl5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5pPr>
            <a:lvl6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6pPr>
            <a:lvl7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7pPr>
            <a:lvl8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8pPr>
            <a:lvl9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9pPr>
          </a:lstStyle>
          <a:p>
            <a:pPr algn="ctr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Tostador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5" name="Título 2"/>
          <p:cNvSpPr txBox="1">
            <a:spLocks/>
          </p:cNvSpPr>
          <p:nvPr/>
        </p:nvSpPr>
        <p:spPr>
          <a:xfrm>
            <a:off x="9477631" y="5675717"/>
            <a:ext cx="2075573" cy="728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1pPr>
            <a:lvl2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2pPr>
            <a:lvl3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3pPr>
            <a:lvl4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4pPr>
            <a:lvl5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5pPr>
            <a:lvl6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6pPr>
            <a:lvl7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7pPr>
            <a:lvl8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8pPr>
            <a:lvl9pPr defTabSz="457200">
              <a:defRPr sz="3600">
                <a:solidFill>
                  <a:srgbClr val="006334"/>
                </a:solidFill>
                <a:latin typeface="KievitOT-Medium"/>
                <a:ea typeface="KievitOT-Medium"/>
                <a:cs typeface="KievitOT-Medium"/>
                <a:sym typeface="KievitOT-Medium"/>
              </a:defRPr>
            </a:lvl9pPr>
          </a:lstStyle>
          <a:p>
            <a:pPr algn="ctr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Calentador de agua  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59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 realizadas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4590603" y="1135242"/>
            <a:ext cx="3990744" cy="16204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verificación de calidad y parámetros de acuerdo a las políticas de la </a:t>
            </a: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50" y="1244853"/>
            <a:ext cx="1968571" cy="1268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95" y="2632191"/>
            <a:ext cx="1977479" cy="1556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45" y="4267638"/>
            <a:ext cx="2150369" cy="2011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091" y="4365920"/>
            <a:ext cx="1817877" cy="2106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Imagen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695" y="1273032"/>
            <a:ext cx="2050430" cy="1576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lecha derecha 22"/>
          <p:cNvSpPr/>
          <p:nvPr/>
        </p:nvSpPr>
        <p:spPr>
          <a:xfrm rot="9981262">
            <a:off x="3344420" y="1575213"/>
            <a:ext cx="1191326" cy="37443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Flecha derecha 23"/>
          <p:cNvSpPr/>
          <p:nvPr/>
        </p:nvSpPr>
        <p:spPr>
          <a:xfrm rot="7966142">
            <a:off x="3463695" y="3136300"/>
            <a:ext cx="1967472" cy="37443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Flecha derecha 24"/>
          <p:cNvSpPr/>
          <p:nvPr/>
        </p:nvSpPr>
        <p:spPr>
          <a:xfrm rot="6795012">
            <a:off x="4637596" y="3212582"/>
            <a:ext cx="1532395" cy="48908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Flecha derecha 25"/>
          <p:cNvSpPr/>
          <p:nvPr/>
        </p:nvSpPr>
        <p:spPr>
          <a:xfrm rot="5400000">
            <a:off x="6139165" y="3422858"/>
            <a:ext cx="1349251" cy="37443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Flecha derecha 27"/>
          <p:cNvSpPr/>
          <p:nvPr/>
        </p:nvSpPr>
        <p:spPr>
          <a:xfrm rot="2479866">
            <a:off x="8419190" y="2633349"/>
            <a:ext cx="1349251" cy="48375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Flecha derecha 28"/>
          <p:cNvSpPr/>
          <p:nvPr/>
        </p:nvSpPr>
        <p:spPr>
          <a:xfrm rot="895605">
            <a:off x="8534986" y="1561431"/>
            <a:ext cx="1349251" cy="37443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Flecha derecha 29"/>
          <p:cNvSpPr/>
          <p:nvPr/>
        </p:nvSpPr>
        <p:spPr>
          <a:xfrm rot="4059107">
            <a:off x="7514880" y="3195336"/>
            <a:ext cx="1522214" cy="49157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https://scontent.fmty1-1.fna.fbcdn.net/v/t34.0-12/13318518_641765225975271_1407817111_n.jpg?oh=a2660376a34fcd993c12c932da3edd4a&amp;oe=574AE50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987" y="4365920"/>
            <a:ext cx="1744542" cy="2083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12201"/>
          <a:stretch/>
        </p:blipFill>
        <p:spPr>
          <a:xfrm>
            <a:off x="9749213" y="3058383"/>
            <a:ext cx="2193871" cy="168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63" y="4376782"/>
            <a:ext cx="1695231" cy="2072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Flecha derecha 26"/>
          <p:cNvSpPr/>
          <p:nvPr/>
        </p:nvSpPr>
        <p:spPr>
          <a:xfrm rot="8253234">
            <a:off x="3290547" y="2434488"/>
            <a:ext cx="1409606" cy="44409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0415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Catación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26" y="1183382"/>
            <a:ext cx="3155381" cy="2370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320" y="1232756"/>
            <a:ext cx="2996212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98" y="1183382"/>
            <a:ext cx="2745402" cy="2854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ángulo 1"/>
          <p:cNvSpPr/>
          <p:nvPr/>
        </p:nvSpPr>
        <p:spPr>
          <a:xfrm>
            <a:off x="1519987" y="4170502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consiste en medir el aroma, cuerpo, acidez, aspereza, tueste etc.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57309" y="3590060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Identificación de daños en cada taza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793" y="4381770"/>
            <a:ext cx="3266414" cy="214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321" y="4365104"/>
            <a:ext cx="2996212" cy="208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14124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Experiencias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95" y="1239200"/>
            <a:ext cx="3240360" cy="25209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256420"/>
            <a:ext cx="3127276" cy="25649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210542"/>
            <a:ext cx="3003798" cy="25821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r="33325" b="62470"/>
          <a:stretch/>
        </p:blipFill>
        <p:spPr>
          <a:xfrm>
            <a:off x="4686772" y="4005064"/>
            <a:ext cx="3983976" cy="25214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7455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254</Words>
  <Application>Microsoft Office PowerPoint</Application>
  <PresentationFormat>Personalizado</PresentationFormat>
  <Paragraphs>35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Default</vt:lpstr>
      <vt:lpstr>Presentación de PowerPoint</vt:lpstr>
      <vt:lpstr>Presentación de PowerPoint</vt:lpstr>
      <vt:lpstr>Introducción </vt:lpstr>
      <vt:lpstr>Objetivos </vt:lpstr>
      <vt:lpstr>Descripción del área de trabajo  </vt:lpstr>
      <vt:lpstr>Materiales en el área de calidad </vt:lpstr>
      <vt:lpstr>Actividades realizadas </vt:lpstr>
      <vt:lpstr>Catación </vt:lpstr>
      <vt:lpstr>Experiencias </vt:lpstr>
      <vt:lpstr>Por su atención  Gracias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INDUCCIÓN</dc:title>
  <dc:creator>Claudia Pineda</dc:creator>
  <cp:lastModifiedBy>agrobiologia</cp:lastModifiedBy>
  <cp:revision>59</cp:revision>
  <dcterms:modified xsi:type="dcterms:W3CDTF">2016-05-30T16:42:52Z</dcterms:modified>
</cp:coreProperties>
</file>