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18"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125655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19651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56123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129039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523128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416834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370729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79278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898256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1135614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A686E11-50B0-40C7-A649-FFC5521E8EDD}" type="datetimeFigureOut">
              <a:rPr lang="es-MX" smtClean="0"/>
              <a:t>31/05/2016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1254206-CF97-4E5A-BC5C-FE82310CDF3F}" type="slidenum">
              <a:rPr lang="es-MX" smtClean="0"/>
              <a:t>‹Nº›</a:t>
            </a:fld>
            <a:endParaRPr lang="es-MX"/>
          </a:p>
        </p:txBody>
      </p:sp>
    </p:spTree>
    <p:extLst>
      <p:ext uri="{BB962C8B-B14F-4D97-AF65-F5344CB8AC3E}">
        <p14:creationId xmlns:p14="http://schemas.microsoft.com/office/powerpoint/2010/main" val="29866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86E11-50B0-40C7-A649-FFC5521E8EDD}" type="datetimeFigureOut">
              <a:rPr lang="es-MX" smtClean="0"/>
              <a:t>31/05/2016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54206-CF97-4E5A-BC5C-FE82310CDF3F}" type="slidenum">
              <a:rPr lang="es-MX" smtClean="0"/>
              <a:t>‹Nº›</a:t>
            </a:fld>
            <a:endParaRPr lang="es-MX"/>
          </a:p>
        </p:txBody>
      </p:sp>
    </p:spTree>
    <p:extLst>
      <p:ext uri="{BB962C8B-B14F-4D97-AF65-F5344CB8AC3E}">
        <p14:creationId xmlns:p14="http://schemas.microsoft.com/office/powerpoint/2010/main" val="3917490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5"/>
          <p:cNvSpPr>
            <a:spLocks noChangeArrowheads="1"/>
          </p:cNvSpPr>
          <p:nvPr/>
        </p:nvSpPr>
        <p:spPr bwMode="auto">
          <a:xfrm>
            <a:off x="0" y="2209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altLang="es-MX"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s-MX" alt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6"/>
          <p:cNvSpPr>
            <a:spLocks noChangeArrowheads="1"/>
          </p:cNvSpPr>
          <p:nvPr/>
        </p:nvSpPr>
        <p:spPr bwMode="auto">
          <a:xfrm>
            <a:off x="0" y="3248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altLang="es-MX"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s-MX" alt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7"/>
          <p:cNvSpPr>
            <a:spLocks noChangeArrowheads="1"/>
          </p:cNvSpPr>
          <p:nvPr/>
        </p:nvSpPr>
        <p:spPr bwMode="auto">
          <a:xfrm>
            <a:off x="251520" y="2690850"/>
            <a:ext cx="8712968" cy="2639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altLang="es-MX"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s-MX" altLang="es-MX"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dirty="0"/>
              <a:t>Prácticas </a:t>
            </a:r>
            <a:r>
              <a:rPr lang="es-MX" altLang="es-MX" dirty="0" smtClean="0"/>
              <a:t>profesionales Realizadas en CIIDIR IPN Oaxaca</a:t>
            </a:r>
            <a:endParaRPr lang="es-MX" altLang="es-MX" dirty="0"/>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dirty="0"/>
              <a:t>Nombre del proyecto: Fabricación y Calibración de Cajas de Toma de Resistividad en Laboratorio</a:t>
            </a: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dirty="0"/>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dirty="0"/>
              <a:t>Director del proyecto: </a:t>
            </a:r>
            <a:r>
              <a:rPr lang="es-MX" altLang="es-MX" dirty="0" smtClean="0"/>
              <a:t>M en C</a:t>
            </a:r>
            <a:r>
              <a:rPr lang="es-MX" altLang="es-MX" dirty="0"/>
              <a:t>. María de los Ángeles Ladrón de Guevara Torres  </a:t>
            </a:r>
            <a:endParaRPr lang="es-MX" altLang="es-MX" dirty="0" smtClean="0"/>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dirty="0" smtClean="0"/>
              <a:t>  M.C. Sofía </a:t>
            </a:r>
            <a:r>
              <a:rPr lang="es-MX" altLang="es-MX" dirty="0" err="1" smtClean="0"/>
              <a:t>Comparán</a:t>
            </a:r>
            <a:r>
              <a:rPr lang="es-MX" altLang="es-MX" dirty="0" smtClean="0"/>
              <a:t> Sánchez</a:t>
            </a:r>
            <a:r>
              <a:rPr lang="es-MX" altLang="es-MX" smtClean="0"/>
              <a:t>, Asesor Interno UAAAN</a:t>
            </a:r>
            <a:endParaRPr lang="es-MX" altLang="es-MX" dirty="0"/>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dirty="0"/>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dirty="0"/>
              <a:t>Presenta: Lenin Mendoza García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050" b="1" i="0" u="none" strike="noStrike" cap="none" normalizeH="0" baseline="0" dirty="0" smtClean="0">
              <a:ln>
                <a:noFill/>
              </a:ln>
              <a:solidFill>
                <a:schemeClr val="tx1"/>
              </a:solidFill>
              <a:effectLst/>
              <a:latin typeface="Arial" pitchFamily="34" charset="0"/>
              <a:cs typeface="Arial" pitchFamily="34" charset="0"/>
            </a:endParaRPr>
          </a:p>
        </p:txBody>
      </p:sp>
      <p:sp>
        <p:nvSpPr>
          <p:cNvPr id="2" name="CuadroTexto 1"/>
          <p:cNvSpPr txBox="1"/>
          <p:nvPr/>
        </p:nvSpPr>
        <p:spPr>
          <a:xfrm>
            <a:off x="899592" y="457200"/>
            <a:ext cx="7416824" cy="923330"/>
          </a:xfrm>
          <a:prstGeom prst="rect">
            <a:avLst/>
          </a:prstGeom>
          <a:noFill/>
        </p:spPr>
        <p:txBody>
          <a:bodyPr wrap="square" rtlCol="0">
            <a:spAutoFit/>
          </a:bodyPr>
          <a:lstStyle/>
          <a:p>
            <a:pPr algn="ctr"/>
            <a:r>
              <a:rPr lang="es-MX" dirty="0"/>
              <a:t>U</a:t>
            </a:r>
            <a:r>
              <a:rPr lang="es-MX" dirty="0" smtClean="0"/>
              <a:t>niversidad </a:t>
            </a:r>
            <a:r>
              <a:rPr lang="es-MX" dirty="0"/>
              <a:t>A</a:t>
            </a:r>
            <a:r>
              <a:rPr lang="es-MX" dirty="0" smtClean="0"/>
              <a:t>utónoma </a:t>
            </a:r>
            <a:r>
              <a:rPr lang="es-MX" dirty="0"/>
              <a:t>A</a:t>
            </a:r>
            <a:r>
              <a:rPr lang="es-MX" dirty="0" smtClean="0"/>
              <a:t>graria Antonio Narro</a:t>
            </a:r>
          </a:p>
          <a:p>
            <a:pPr algn="ctr"/>
            <a:r>
              <a:rPr lang="es-MX" dirty="0" smtClean="0"/>
              <a:t>Departamento de Botánica </a:t>
            </a:r>
          </a:p>
          <a:p>
            <a:pPr algn="ctr"/>
            <a:r>
              <a:rPr lang="es-MX" dirty="0" smtClean="0"/>
              <a:t>División de agronomía </a:t>
            </a:r>
            <a:endParaRPr lang="es-MX" dirty="0"/>
          </a:p>
        </p:txBody>
      </p:sp>
      <p:pic>
        <p:nvPicPr>
          <p:cNvPr id="8" name="Picture 2" descr="http://1.bp.blogspot.com/-p5WsShxhkJE/UzMIYex_X3I/AAAAAAAACdc/3vVezDa_uUk/s1600/logov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032" y="439657"/>
            <a:ext cx="1857375" cy="161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134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Arial" pitchFamily="34" charset="0"/>
                <a:cs typeface="Arial" pitchFamily="34" charset="0"/>
              </a:rPr>
              <a:t>C</a:t>
            </a:r>
            <a:r>
              <a:rPr lang="es-MX" sz="2400" b="1" dirty="0" smtClean="0">
                <a:latin typeface="Arial" pitchFamily="34" charset="0"/>
                <a:cs typeface="Arial" pitchFamily="34" charset="0"/>
              </a:rPr>
              <a:t>onclusiones</a:t>
            </a:r>
            <a:endParaRPr lang="es-ES" sz="2400" dirty="0">
              <a:latin typeface="Arial" pitchFamily="34" charset="0"/>
              <a:cs typeface="Arial" pitchFamily="34" charset="0"/>
            </a:endParaRPr>
          </a:p>
        </p:txBody>
      </p:sp>
      <p:sp>
        <p:nvSpPr>
          <p:cNvPr id="3" name="2 Marcador de contenido"/>
          <p:cNvSpPr>
            <a:spLocks noGrp="1"/>
          </p:cNvSpPr>
          <p:nvPr>
            <p:ph idx="1"/>
          </p:nvPr>
        </p:nvSpPr>
        <p:spPr/>
        <p:txBody>
          <a:bodyPr>
            <a:normAutofit fontScale="62500" lnSpcReduction="20000"/>
          </a:bodyPr>
          <a:lstStyle/>
          <a:p>
            <a:pPr algn="just"/>
            <a:r>
              <a:rPr lang="es-MX" sz="3400" dirty="0"/>
              <a:t>El agua pura es muy poco conductora a causa de su muy reducida disociación. La resistividad del agua destilada es de unos 105 Ωm por lo que puede considerarse como aislante. Las aguas que se encuentran en la naturaleza presentan, sin embargo, conductividad apreciable, pues siempre tienen disuelta alguna sal, generalmente </a:t>
            </a:r>
            <a:r>
              <a:rPr lang="es-MX" sz="3400" dirty="0" err="1"/>
              <a:t>NaCl</a:t>
            </a:r>
            <a:r>
              <a:rPr lang="es-MX" sz="3400" dirty="0"/>
              <a:t>. Así las aguas de lagos y arroyos de alta montaña varían entre 103 Ωm y 3´103 Ωm, las aguas subterráneas tienen resistividades de 1 a 20 Ωm, y las aguas marinas tienen una resistividad de unos 0,2 Ωm.</a:t>
            </a:r>
            <a:endParaRPr lang="es-ES" sz="3400" dirty="0"/>
          </a:p>
          <a:p>
            <a:pPr algn="just"/>
            <a:r>
              <a:rPr lang="es-MX" sz="3400" dirty="0"/>
              <a:t>El agua por presencia de sales disueltas, actúa como un conductor. Si un terreno tiene humedad la resistividad del mismo disminuye, por lo que la resistividad se vincula con la presencia de agua en las rocas. Por otra parte no es posible clasificar los terrenos por la resistividad, ya que esta característica eléctrica está ligada a la porosidad, contenido de agua, permeabilidad, temperatura y humedad.</a:t>
            </a:r>
            <a:endParaRPr lang="es-ES" sz="3400" dirty="0"/>
          </a:p>
          <a:p>
            <a:endParaRPr lang="es-ES" dirty="0"/>
          </a:p>
        </p:txBody>
      </p:sp>
    </p:spTree>
    <p:extLst>
      <p:ext uri="{BB962C8B-B14F-4D97-AF65-F5344CB8AC3E}">
        <p14:creationId xmlns:p14="http://schemas.microsoft.com/office/powerpoint/2010/main" val="1799885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47500" lnSpcReduction="20000"/>
          </a:bodyPr>
          <a:lstStyle/>
          <a:p>
            <a:pPr marL="0" indent="0" algn="just">
              <a:buNone/>
            </a:pPr>
            <a:r>
              <a:rPr lang="es-MX" sz="4400" dirty="0"/>
              <a:t>Bibliog</a:t>
            </a:r>
            <a:r>
              <a:rPr lang="es-MX" b="1" dirty="0">
                <a:latin typeface="Arial" pitchFamily="34" charset="0"/>
                <a:cs typeface="Arial" pitchFamily="34" charset="0"/>
              </a:rPr>
              <a:t>ráfica</a:t>
            </a:r>
            <a:endParaRPr lang="es-ES" dirty="0">
              <a:latin typeface="Arial" pitchFamily="34" charset="0"/>
              <a:cs typeface="Arial" pitchFamily="34" charset="0"/>
            </a:endParaRPr>
          </a:p>
          <a:p>
            <a:pPr marL="0" indent="0" algn="just">
              <a:buNone/>
            </a:pPr>
            <a:r>
              <a:rPr lang="en-US" dirty="0" smtClean="0">
                <a:latin typeface="Arial" pitchFamily="34" charset="0"/>
                <a:cs typeface="Arial" pitchFamily="34" charset="0"/>
              </a:rPr>
              <a:t>1</a:t>
            </a:r>
            <a:r>
              <a:rPr lang="en-US" dirty="0">
                <a:latin typeface="Arial" pitchFamily="34" charset="0"/>
                <a:cs typeface="Arial" pitchFamily="34" charset="0"/>
              </a:rPr>
              <a:t>. </a:t>
            </a:r>
            <a:r>
              <a:rPr lang="en-US" dirty="0" err="1">
                <a:latin typeface="Arial" pitchFamily="34" charset="0"/>
                <a:cs typeface="Arial" pitchFamily="34" charset="0"/>
              </a:rPr>
              <a:t>Abdelhady</a:t>
            </a:r>
            <a:r>
              <a:rPr lang="en-US" dirty="0">
                <a:latin typeface="Arial" pitchFamily="34" charset="0"/>
                <a:cs typeface="Arial" pitchFamily="34" charset="0"/>
              </a:rPr>
              <a:t> E., </a:t>
            </a:r>
            <a:r>
              <a:rPr lang="en-US" dirty="0" err="1">
                <a:latin typeface="Arial" pitchFamily="34" charset="0"/>
                <a:cs typeface="Arial" pitchFamily="34" charset="0"/>
              </a:rPr>
              <a:t>Essam</a:t>
            </a:r>
            <a:r>
              <a:rPr lang="en-US" dirty="0">
                <a:latin typeface="Arial" pitchFamily="34" charset="0"/>
                <a:cs typeface="Arial" pitchFamily="34" charset="0"/>
              </a:rPr>
              <a:t> A., </a:t>
            </a:r>
            <a:r>
              <a:rPr lang="en-US" dirty="0" err="1">
                <a:latin typeface="Arial" pitchFamily="34" charset="0"/>
                <a:cs typeface="Arial" pitchFamily="34" charset="0"/>
              </a:rPr>
              <a:t>Morsy</a:t>
            </a:r>
            <a:r>
              <a:rPr lang="en-US" dirty="0">
                <a:latin typeface="Arial" pitchFamily="34" charset="0"/>
                <a:cs typeface="Arial" pitchFamily="34" charset="0"/>
              </a:rPr>
              <a:t> &amp; </a:t>
            </a:r>
            <a:r>
              <a:rPr lang="en-US" dirty="0" err="1">
                <a:latin typeface="Arial" pitchFamily="34" charset="0"/>
                <a:cs typeface="Arial" pitchFamily="34" charset="0"/>
              </a:rPr>
              <a:t>Sherif</a:t>
            </a:r>
            <a:r>
              <a:rPr lang="en-US" dirty="0">
                <a:latin typeface="Arial" pitchFamily="34" charset="0"/>
                <a:cs typeface="Arial" pitchFamily="34" charset="0"/>
              </a:rPr>
              <a:t> M. ( 2004). </a:t>
            </a:r>
            <a:r>
              <a:rPr lang="en-US" dirty="0" err="1">
                <a:latin typeface="Arial" pitchFamily="34" charset="0"/>
                <a:cs typeface="Arial" pitchFamily="34" charset="0"/>
              </a:rPr>
              <a:t>Geoelectric</a:t>
            </a:r>
            <a:r>
              <a:rPr lang="en-US" dirty="0">
                <a:latin typeface="Arial" pitchFamily="34" charset="0"/>
                <a:cs typeface="Arial" pitchFamily="34" charset="0"/>
              </a:rPr>
              <a:t> Resistivity Sounding for Groundwater Evaluation: Two Field Examples. Geophysics Dept., Faculty of Science, Cairo University. Egyptian Geophysical Society Journal, vol. 2, No. 1, 61-68.</a:t>
            </a:r>
            <a:endParaRPr lang="es-ES" dirty="0">
              <a:latin typeface="Arial" pitchFamily="34" charset="0"/>
              <a:cs typeface="Arial" pitchFamily="34" charset="0"/>
            </a:endParaRPr>
          </a:p>
          <a:p>
            <a:pPr algn="just"/>
            <a:endParaRPr lang="es-ES" dirty="0">
              <a:latin typeface="Arial" pitchFamily="34" charset="0"/>
              <a:cs typeface="Arial" pitchFamily="34" charset="0"/>
            </a:endParaRPr>
          </a:p>
          <a:p>
            <a:pPr marL="0" indent="0" algn="just">
              <a:buNone/>
            </a:pPr>
            <a:r>
              <a:rPr lang="es-MX" dirty="0">
                <a:latin typeface="Arial" pitchFamily="34" charset="0"/>
                <a:cs typeface="Arial" pitchFamily="34" charset="0"/>
              </a:rPr>
              <a:t>2. </a:t>
            </a:r>
            <a:r>
              <a:rPr lang="es-MX" dirty="0" err="1">
                <a:latin typeface="Arial" pitchFamily="34" charset="0"/>
                <a:cs typeface="Arial" pitchFamily="34" charset="0"/>
              </a:rPr>
              <a:t>Alepuz</a:t>
            </a:r>
            <a:r>
              <a:rPr lang="es-MX" dirty="0">
                <a:latin typeface="Arial" pitchFamily="34" charset="0"/>
                <a:cs typeface="Arial" pitchFamily="34" charset="0"/>
              </a:rPr>
              <a:t> S. (2004). Aportación al Control del Convertidor CC/CA de Tres Niveles. Tesis doctoral. Universidad Politécnica de Cataluña, Barcelona. Pp. 1-10.</a:t>
            </a:r>
            <a:endParaRPr lang="es-ES" dirty="0">
              <a:latin typeface="Arial" pitchFamily="34" charset="0"/>
              <a:cs typeface="Arial" pitchFamily="34" charset="0"/>
            </a:endParaRPr>
          </a:p>
          <a:p>
            <a:pPr algn="just"/>
            <a:endParaRPr lang="es-ES" dirty="0">
              <a:latin typeface="Arial" pitchFamily="34" charset="0"/>
              <a:cs typeface="Arial" pitchFamily="34" charset="0"/>
            </a:endParaRPr>
          </a:p>
          <a:p>
            <a:pPr marL="0" indent="0" algn="just">
              <a:buNone/>
            </a:pPr>
            <a:r>
              <a:rPr lang="es-MX" dirty="0">
                <a:latin typeface="Arial" pitchFamily="34" charset="0"/>
                <a:cs typeface="Arial" pitchFamily="34" charset="0"/>
              </a:rPr>
              <a:t>3. Álvarez A. (2003). Geofísica aplicada en los proyectos básicos de ingeniería Civil. Publicación Técnica No. 229. </a:t>
            </a:r>
            <a:r>
              <a:rPr lang="es-MX" dirty="0" err="1">
                <a:latin typeface="Arial" pitchFamily="34" charset="0"/>
                <a:cs typeface="Arial" pitchFamily="34" charset="0"/>
              </a:rPr>
              <a:t>Sanfandila</a:t>
            </a:r>
            <a:r>
              <a:rPr lang="es-MX" dirty="0">
                <a:latin typeface="Arial" pitchFamily="34" charset="0"/>
                <a:cs typeface="Arial" pitchFamily="34" charset="0"/>
              </a:rPr>
              <a:t>, </a:t>
            </a:r>
            <a:r>
              <a:rPr lang="es-MX" dirty="0" err="1">
                <a:latin typeface="Arial" pitchFamily="34" charset="0"/>
                <a:cs typeface="Arial" pitchFamily="34" charset="0"/>
              </a:rPr>
              <a:t>Querétaro.SECRETARIA</a:t>
            </a:r>
            <a:r>
              <a:rPr lang="es-MX" dirty="0">
                <a:latin typeface="Arial" pitchFamily="34" charset="0"/>
                <a:cs typeface="Arial" pitchFamily="34" charset="0"/>
              </a:rPr>
              <a:t> DE COMUNICACIONES Y TRANSPORTES. INSTITUTO MEXICANO DEL TRANSPORTE.</a:t>
            </a:r>
            <a:endParaRPr lang="es-ES" dirty="0">
              <a:latin typeface="Arial" pitchFamily="34" charset="0"/>
              <a:cs typeface="Arial" pitchFamily="34" charset="0"/>
            </a:endParaRPr>
          </a:p>
          <a:p>
            <a:pPr algn="just"/>
            <a:endParaRPr lang="es-ES" dirty="0">
              <a:latin typeface="Arial" pitchFamily="34" charset="0"/>
              <a:cs typeface="Arial" pitchFamily="34" charset="0"/>
            </a:endParaRPr>
          </a:p>
          <a:p>
            <a:pPr marL="0" indent="0" algn="just">
              <a:buNone/>
            </a:pPr>
            <a:r>
              <a:rPr lang="es-MX" dirty="0">
                <a:latin typeface="Arial" pitchFamily="34" charset="0"/>
                <a:cs typeface="Arial" pitchFamily="34" charset="0"/>
              </a:rPr>
              <a:t>4. Angulo F. (2004). Análisis de la Dinámica de Convertidores Electrónicos de Potencia Usando PWM Basado en Promediado Cero de la Dinámica del Error (</a:t>
            </a:r>
            <a:r>
              <a:rPr lang="es-MX" dirty="0" err="1">
                <a:latin typeface="Arial" pitchFamily="34" charset="0"/>
                <a:cs typeface="Arial" pitchFamily="34" charset="0"/>
              </a:rPr>
              <a:t>zad</a:t>
            </a:r>
            <a:r>
              <a:rPr lang="es-MX" dirty="0">
                <a:latin typeface="Arial" pitchFamily="34" charset="0"/>
                <a:cs typeface="Arial" pitchFamily="34" charset="0"/>
              </a:rPr>
              <a:t>). Tesis doctoral. Universidad Politécnica de Cataluña, Barcelona. pp. 1-11.</a:t>
            </a:r>
            <a:endParaRPr lang="es-ES" dirty="0">
              <a:latin typeface="Arial" pitchFamily="34" charset="0"/>
              <a:cs typeface="Arial" pitchFamily="34" charset="0"/>
            </a:endParaRPr>
          </a:p>
          <a:p>
            <a:pPr marL="0" indent="0" algn="just">
              <a:buNone/>
            </a:pPr>
            <a:r>
              <a:rPr lang="es-MX" dirty="0">
                <a:latin typeface="Arial" pitchFamily="34" charset="0"/>
                <a:cs typeface="Arial" pitchFamily="34" charset="0"/>
              </a:rPr>
              <a:t> </a:t>
            </a:r>
            <a:endParaRPr lang="es-ES" dirty="0">
              <a:latin typeface="Arial" pitchFamily="34" charset="0"/>
              <a:cs typeface="Arial" pitchFamily="34" charset="0"/>
            </a:endParaRPr>
          </a:p>
          <a:p>
            <a:pPr marL="0" indent="0" algn="just">
              <a:buNone/>
            </a:pPr>
            <a:r>
              <a:rPr lang="es-MX" dirty="0">
                <a:latin typeface="Arial" pitchFamily="34" charset="0"/>
                <a:cs typeface="Arial" pitchFamily="34" charset="0"/>
              </a:rPr>
              <a:t>5. Arteaga M. (2006). Control No Lineal de Convertidores Conmutados CC/CC: Análisis de Prestaciones y Verificación Experimental. Tesis doctoral. Universidad Politécnica de Cataluña, Barcelona. </a:t>
            </a:r>
            <a:r>
              <a:rPr lang="es-MX" dirty="0" err="1">
                <a:latin typeface="Arial" pitchFamily="34" charset="0"/>
                <a:cs typeface="Arial" pitchFamily="34" charset="0"/>
              </a:rPr>
              <a:t>Pp</a:t>
            </a:r>
            <a:r>
              <a:rPr lang="es-MX" dirty="0">
                <a:latin typeface="Arial" pitchFamily="34" charset="0"/>
                <a:cs typeface="Arial" pitchFamily="34" charset="0"/>
              </a:rPr>
              <a:t> 10-20.</a:t>
            </a:r>
            <a:endParaRPr lang="es-ES" dirty="0">
              <a:latin typeface="Arial" pitchFamily="34" charset="0"/>
              <a:cs typeface="Arial" pitchFamily="34" charset="0"/>
            </a:endParaRPr>
          </a:p>
          <a:p>
            <a:endParaRPr lang="es-ES" dirty="0"/>
          </a:p>
        </p:txBody>
      </p:sp>
    </p:spTree>
    <p:extLst>
      <p:ext uri="{BB962C8B-B14F-4D97-AF65-F5344CB8AC3E}">
        <p14:creationId xmlns:p14="http://schemas.microsoft.com/office/powerpoint/2010/main" val="3075759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16632"/>
            <a:ext cx="9036496" cy="5184576"/>
          </a:xfrm>
          <a:ln>
            <a:solidFill>
              <a:schemeClr val="accent1"/>
            </a:solidFill>
          </a:ln>
        </p:spPr>
        <p:txBody>
          <a:bodyPr>
            <a:normAutofit/>
          </a:bodyPr>
          <a:lstStyle/>
          <a:p>
            <a:pPr marL="0" lvl="0" indent="0">
              <a:buNone/>
            </a:pPr>
            <a:r>
              <a:rPr lang="es-MX" sz="2800" b="1" dirty="0" smtClean="0">
                <a:latin typeface="Arial" panose="020B0604020202020204" pitchFamily="34" charset="0"/>
                <a:cs typeface="Arial" panose="020B0604020202020204" pitchFamily="34" charset="0"/>
              </a:rPr>
              <a:t>ANTECEDENTES</a:t>
            </a:r>
            <a:endParaRPr lang="es-MX" sz="2800" dirty="0">
              <a:latin typeface="Arial" panose="020B0604020202020204" pitchFamily="34" charset="0"/>
              <a:cs typeface="Arial" panose="020B0604020202020204" pitchFamily="34" charset="0"/>
            </a:endParaRPr>
          </a:p>
          <a:p>
            <a:pPr algn="just"/>
            <a:r>
              <a:rPr lang="es-MX" sz="1800" dirty="0"/>
              <a:t>El método de Resistividad de Corriente Directa hermanos </a:t>
            </a:r>
            <a:r>
              <a:rPr lang="es-MX" sz="1800" dirty="0" err="1"/>
              <a:t>Schlumberger</a:t>
            </a:r>
            <a:r>
              <a:rPr lang="es-MX" sz="1800" dirty="0"/>
              <a:t> en Francia (</a:t>
            </a:r>
            <a:r>
              <a:rPr lang="es-MX" sz="1800" dirty="0" err="1"/>
              <a:t>Schlumberger</a:t>
            </a:r>
            <a:r>
              <a:rPr lang="es-MX" sz="1800" dirty="0"/>
              <a:t>, 1922; </a:t>
            </a:r>
            <a:r>
              <a:rPr lang="es-MX" sz="1800" dirty="0" err="1"/>
              <a:t>Wenner</a:t>
            </a:r>
            <a:r>
              <a:rPr lang="es-MX" sz="1800" dirty="0"/>
              <a:t>, 1912). </a:t>
            </a:r>
          </a:p>
          <a:p>
            <a:pPr algn="just"/>
            <a:r>
              <a:rPr lang="es-MX" sz="1800" dirty="0"/>
              <a:t>Caracteriza  la conducción de corriente eléctrica a través de un material, o su recíproco, la resistividad. </a:t>
            </a:r>
          </a:p>
          <a:p>
            <a:pPr algn="just"/>
            <a:r>
              <a:rPr lang="es-MX" sz="1800" dirty="0"/>
              <a:t>La resistividad específica de un material corresponde a la resistencia al paso de una corriente continua entre las caras paralelas opuestas de una porción de material de longitud y sección unitaria uniforme. </a:t>
            </a:r>
          </a:p>
          <a:p>
            <a:pPr algn="just"/>
            <a:r>
              <a:rPr lang="es-MX" sz="1800" dirty="0"/>
              <a:t>La resistividad de los suelos o rocas puede medirse directamente por diversos métodos. </a:t>
            </a:r>
          </a:p>
        </p:txBody>
      </p:sp>
    </p:spTree>
    <p:extLst>
      <p:ext uri="{BB962C8B-B14F-4D97-AF65-F5344CB8AC3E}">
        <p14:creationId xmlns:p14="http://schemas.microsoft.com/office/powerpoint/2010/main" val="344080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8856984" cy="5184576"/>
          </a:xfrm>
        </p:spPr>
        <p:txBody>
          <a:bodyPr>
            <a:normAutofit/>
          </a:bodyPr>
          <a:lstStyle/>
          <a:p>
            <a:pPr marL="0" indent="0">
              <a:buNone/>
            </a:pPr>
            <a:r>
              <a:rPr lang="es-MX" sz="2400" b="1" dirty="0">
                <a:latin typeface="Arial" panose="020B0604020202020204" pitchFamily="34" charset="0"/>
                <a:cs typeface="Arial" panose="020B0604020202020204" pitchFamily="34" charset="0"/>
              </a:rPr>
              <a:t>II.- OBJETIVOS</a:t>
            </a:r>
            <a:endParaRPr lang="es-MX" sz="2400" dirty="0">
              <a:latin typeface="Arial" panose="020B0604020202020204" pitchFamily="34" charset="0"/>
              <a:cs typeface="Arial" panose="020B0604020202020204" pitchFamily="34" charset="0"/>
            </a:endParaRPr>
          </a:p>
          <a:p>
            <a:pPr marL="0" indent="0">
              <a:buNone/>
            </a:pPr>
            <a:endParaRPr lang="es-MX" dirty="0"/>
          </a:p>
          <a:p>
            <a:r>
              <a:rPr lang="es-MX" sz="2200" b="1" dirty="0">
                <a:latin typeface="Arial" panose="020B0604020202020204" pitchFamily="34" charset="0"/>
                <a:cs typeface="Arial" panose="020B0604020202020204" pitchFamily="34" charset="0"/>
              </a:rPr>
              <a:t>Objetivo general  </a:t>
            </a:r>
            <a:endParaRPr lang="es-MX" sz="2200" dirty="0">
              <a:latin typeface="Arial" panose="020B0604020202020204" pitchFamily="34" charset="0"/>
              <a:cs typeface="Arial" panose="020B0604020202020204" pitchFamily="34" charset="0"/>
            </a:endParaRPr>
          </a:p>
          <a:p>
            <a:r>
              <a:rPr lang="es-MX" sz="1800" dirty="0"/>
              <a:t>Fabricación y calibración de cajas para toma de resistividad en laboratorio</a:t>
            </a:r>
          </a:p>
          <a:p>
            <a:r>
              <a:rPr lang="es-MX" sz="2200" b="1" dirty="0">
                <a:latin typeface="Arial" panose="020B0604020202020204" pitchFamily="34" charset="0"/>
                <a:cs typeface="Arial" panose="020B0604020202020204" pitchFamily="34" charset="0"/>
              </a:rPr>
              <a:t>Objetivo específicos  </a:t>
            </a:r>
            <a:endParaRPr lang="es-MX" sz="2200" dirty="0">
              <a:latin typeface="Arial" panose="020B0604020202020204" pitchFamily="34" charset="0"/>
              <a:cs typeface="Arial" panose="020B0604020202020204" pitchFamily="34" charset="0"/>
            </a:endParaRPr>
          </a:p>
          <a:p>
            <a:pPr lvl="0">
              <a:buFont typeface="+mj-lt"/>
              <a:buAutoNum type="arabicPeriod"/>
            </a:pPr>
            <a:r>
              <a:rPr lang="es-MX" sz="1800" dirty="0" smtClean="0"/>
              <a:t>Fabricación  de cajas para toma de resistividad. </a:t>
            </a:r>
          </a:p>
          <a:p>
            <a:pPr lvl="0">
              <a:buFont typeface="+mj-lt"/>
              <a:buAutoNum type="arabicPeriod"/>
            </a:pPr>
            <a:r>
              <a:rPr lang="es-MX" sz="1800" dirty="0"/>
              <a:t>C</a:t>
            </a:r>
            <a:r>
              <a:rPr lang="es-MX" sz="1800" dirty="0" smtClean="0"/>
              <a:t>alibración </a:t>
            </a:r>
            <a:r>
              <a:rPr lang="es-MX" sz="1800" dirty="0"/>
              <a:t>de </a:t>
            </a:r>
            <a:r>
              <a:rPr lang="es-MX" sz="1800" dirty="0" smtClean="0"/>
              <a:t> </a:t>
            </a:r>
            <a:r>
              <a:rPr lang="es-MX" sz="1800" dirty="0"/>
              <a:t>cajas para </a:t>
            </a:r>
            <a:r>
              <a:rPr lang="es-MX" sz="1800" dirty="0" smtClean="0"/>
              <a:t>toma de </a:t>
            </a:r>
            <a:r>
              <a:rPr lang="es-MX" sz="1800" dirty="0"/>
              <a:t>resistividad del suelo.</a:t>
            </a:r>
          </a:p>
          <a:p>
            <a:pPr marL="0" indent="0">
              <a:buNone/>
            </a:pPr>
            <a:r>
              <a:rPr lang="es-MX" sz="1800" dirty="0"/>
              <a:t> </a:t>
            </a:r>
          </a:p>
          <a:p>
            <a:pPr marL="0" indent="0">
              <a:buNone/>
            </a:pPr>
            <a:r>
              <a:rPr lang="es-MX" dirty="0"/>
              <a:t> </a:t>
            </a:r>
          </a:p>
          <a:p>
            <a:endParaRPr lang="es-MX" dirty="0"/>
          </a:p>
        </p:txBody>
      </p:sp>
    </p:spTree>
    <p:extLst>
      <p:ext uri="{BB962C8B-B14F-4D97-AF65-F5344CB8AC3E}">
        <p14:creationId xmlns:p14="http://schemas.microsoft.com/office/powerpoint/2010/main" val="1499239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Arial" panose="020B0604020202020204" pitchFamily="34" charset="0"/>
                <a:cs typeface="Arial" panose="020B0604020202020204" pitchFamily="34" charset="0"/>
              </a:rPr>
              <a:t>MATERIALES Y MÉTODOS</a:t>
            </a:r>
            <a:endParaRPr lang="es-MX" sz="24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457200" y="1600201"/>
            <a:ext cx="8229600" cy="748680"/>
          </a:xfrm>
        </p:spPr>
        <p:txBody>
          <a:bodyPr>
            <a:normAutofit/>
          </a:bodyPr>
          <a:lstStyle/>
          <a:p>
            <a:pPr algn="ctr"/>
            <a:r>
              <a:rPr lang="es-MX" sz="2400" b="1" dirty="0"/>
              <a:t>Fabricación de cajas para tomar la resistividad</a:t>
            </a:r>
            <a:endParaRPr lang="es-MX" sz="2400" dirty="0"/>
          </a:p>
        </p:txBody>
      </p:sp>
      <p:pic>
        <p:nvPicPr>
          <p:cNvPr id="4" name="3 Imagen" descr="C:\Users\Lenin Mendoza\Desktop\20160522_142851.jpg"/>
          <p:cNvPicPr/>
          <p:nvPr/>
        </p:nvPicPr>
        <p:blipFill rotWithShape="1">
          <a:blip r:embed="rId2" cstate="print">
            <a:extLst>
              <a:ext uri="{28A0092B-C50C-407E-A947-70E740481C1C}">
                <a14:useLocalDpi xmlns:a14="http://schemas.microsoft.com/office/drawing/2010/main" val="0"/>
              </a:ext>
            </a:extLst>
          </a:blip>
          <a:srcRect l="25119" t="7847" r="16327" b="10966"/>
          <a:stretch/>
        </p:blipFill>
        <p:spPr bwMode="auto">
          <a:xfrm>
            <a:off x="2195736" y="2060848"/>
            <a:ext cx="4662264" cy="2664296"/>
          </a:xfrm>
          <a:prstGeom prst="rect">
            <a:avLst/>
          </a:prstGeom>
          <a:noFill/>
          <a:ln>
            <a:noFill/>
          </a:ln>
          <a:extLst>
            <a:ext uri="{53640926-AAD7-44D8-BBD7-CCE9431645EC}">
              <a14:shadowObscured xmlns:a14="http://schemas.microsoft.com/office/drawing/2010/main"/>
            </a:ext>
          </a:extLst>
        </p:spPr>
      </p:pic>
      <p:sp>
        <p:nvSpPr>
          <p:cNvPr id="6" name="5 Rectángulo"/>
          <p:cNvSpPr/>
          <p:nvPr/>
        </p:nvSpPr>
        <p:spPr>
          <a:xfrm>
            <a:off x="386408" y="4890745"/>
            <a:ext cx="8280920" cy="923330"/>
          </a:xfrm>
          <a:prstGeom prst="rect">
            <a:avLst/>
          </a:prstGeom>
        </p:spPr>
        <p:txBody>
          <a:bodyPr wrap="square">
            <a:spAutoFit/>
          </a:bodyPr>
          <a:lstStyle/>
          <a:p>
            <a:pPr algn="ctr"/>
            <a:r>
              <a:rPr lang="es-MX" dirty="0"/>
              <a:t>Los electrodos A y B que se ocupan para medir la diferencia de potencial en los arreglos establecidos, se ubican a distancias de tal forma que el potencial a medir no se anule.</a:t>
            </a:r>
          </a:p>
        </p:txBody>
      </p:sp>
    </p:spTree>
    <p:extLst>
      <p:ext uri="{BB962C8B-B14F-4D97-AF65-F5344CB8AC3E}">
        <p14:creationId xmlns:p14="http://schemas.microsoft.com/office/powerpoint/2010/main" val="3573683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C:\Users\Lenin Mendoza\Desktop\20160509_115314[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08521" y="764705"/>
            <a:ext cx="4248474" cy="3096344"/>
          </a:xfrm>
          <a:prstGeom prst="rect">
            <a:avLst/>
          </a:prstGeom>
          <a:noFill/>
          <a:ln>
            <a:noFill/>
          </a:ln>
        </p:spPr>
      </p:pic>
      <p:pic>
        <p:nvPicPr>
          <p:cNvPr id="5" name="4 Imagen" descr="C:\Users\Lenin Mendoza\Desktop\20160509_115259[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5047706" y="952380"/>
            <a:ext cx="4233164" cy="2736304"/>
          </a:xfrm>
          <a:prstGeom prst="rect">
            <a:avLst/>
          </a:prstGeom>
          <a:noFill/>
          <a:ln>
            <a:noFill/>
          </a:ln>
        </p:spPr>
      </p:pic>
      <p:sp>
        <p:nvSpPr>
          <p:cNvPr id="6" name="5 Rectángulo"/>
          <p:cNvSpPr/>
          <p:nvPr/>
        </p:nvSpPr>
        <p:spPr>
          <a:xfrm>
            <a:off x="179512" y="4581128"/>
            <a:ext cx="4211281" cy="369332"/>
          </a:xfrm>
          <a:prstGeom prst="rect">
            <a:avLst/>
          </a:prstGeom>
        </p:spPr>
        <p:txBody>
          <a:bodyPr wrap="none">
            <a:spAutoFit/>
          </a:bodyPr>
          <a:lstStyle/>
          <a:p>
            <a:r>
              <a:rPr lang="es-MX" dirty="0"/>
              <a:t>Cilindro con el factor geométrico conocido </a:t>
            </a:r>
          </a:p>
        </p:txBody>
      </p:sp>
      <p:sp>
        <p:nvSpPr>
          <p:cNvPr id="7" name="6 Rectángulo"/>
          <p:cNvSpPr/>
          <p:nvPr/>
        </p:nvSpPr>
        <p:spPr>
          <a:xfrm>
            <a:off x="5722306" y="4581128"/>
            <a:ext cx="3155607" cy="369332"/>
          </a:xfrm>
          <a:prstGeom prst="rect">
            <a:avLst/>
          </a:prstGeom>
        </p:spPr>
        <p:txBody>
          <a:bodyPr wrap="none">
            <a:spAutoFit/>
          </a:bodyPr>
          <a:lstStyle/>
          <a:p>
            <a:r>
              <a:rPr lang="es-MX" dirty="0"/>
              <a:t>solución </a:t>
            </a:r>
            <a:r>
              <a:rPr lang="es-MX" dirty="0" err="1"/>
              <a:t>KCl</a:t>
            </a:r>
            <a:r>
              <a:rPr lang="es-MX" dirty="0"/>
              <a:t> calibrada 0.1 mol/L</a:t>
            </a:r>
          </a:p>
        </p:txBody>
      </p:sp>
    </p:spTree>
    <p:extLst>
      <p:ext uri="{BB962C8B-B14F-4D97-AF65-F5344CB8AC3E}">
        <p14:creationId xmlns:p14="http://schemas.microsoft.com/office/powerpoint/2010/main" val="146804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Imagen" descr="C:\Users\Lenin Mendoza\Desktop\20160509_115225[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908720"/>
            <a:ext cx="5544616" cy="3960440"/>
          </a:xfrm>
          <a:prstGeom prst="rect">
            <a:avLst/>
          </a:prstGeom>
          <a:noFill/>
          <a:ln>
            <a:noFill/>
          </a:ln>
        </p:spPr>
      </p:pic>
      <p:sp>
        <p:nvSpPr>
          <p:cNvPr id="5" name="4 Rectángulo"/>
          <p:cNvSpPr/>
          <p:nvPr/>
        </p:nvSpPr>
        <p:spPr>
          <a:xfrm>
            <a:off x="1903338" y="5013176"/>
            <a:ext cx="5692997" cy="369332"/>
          </a:xfrm>
          <a:prstGeom prst="rect">
            <a:avLst/>
          </a:prstGeom>
        </p:spPr>
        <p:txBody>
          <a:bodyPr wrap="square">
            <a:spAutoFit/>
          </a:bodyPr>
          <a:lstStyle/>
          <a:p>
            <a:pPr algn="ctr"/>
            <a:r>
              <a:rPr lang="es-MX" dirty="0"/>
              <a:t>Cajas con separaciones distintas entre electrodos</a:t>
            </a:r>
            <a:endParaRPr lang="es-ES" dirty="0"/>
          </a:p>
        </p:txBody>
      </p:sp>
    </p:spTree>
    <p:extLst>
      <p:ext uri="{BB962C8B-B14F-4D97-AF65-F5344CB8AC3E}">
        <p14:creationId xmlns:p14="http://schemas.microsoft.com/office/powerpoint/2010/main" val="2422371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Arial" pitchFamily="34" charset="0"/>
                <a:cs typeface="Arial" pitchFamily="34" charset="0"/>
              </a:rPr>
              <a:t>Toma de datos </a:t>
            </a:r>
            <a:r>
              <a:rPr lang="es-MX" sz="2400" b="1" dirty="0" err="1">
                <a:latin typeface="Arial" pitchFamily="34" charset="0"/>
                <a:cs typeface="Arial" pitchFamily="34" charset="0"/>
              </a:rPr>
              <a:t>Syscal</a:t>
            </a:r>
            <a:endParaRPr lang="es-ES" sz="24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algn="just"/>
            <a:r>
              <a:rPr lang="es-MX" sz="2100" dirty="0"/>
              <a:t>Para la toma de datos se manejó un equipo </a:t>
            </a:r>
            <a:r>
              <a:rPr lang="es-MX" sz="2100" dirty="0" err="1"/>
              <a:t>Syscal</a:t>
            </a:r>
            <a:r>
              <a:rPr lang="es-MX" sz="2100" dirty="0"/>
              <a:t> R1 Plus, se usó el arreglo </a:t>
            </a:r>
            <a:r>
              <a:rPr lang="es-MX" sz="2100" dirty="0" err="1"/>
              <a:t>Wenner</a:t>
            </a:r>
            <a:r>
              <a:rPr lang="es-MX" sz="2100" dirty="0"/>
              <a:t>, se conocía el factor geométrico de un cilindro y una solución de cloruro de potasio (</a:t>
            </a:r>
            <a:r>
              <a:rPr lang="es-MX" sz="2100" dirty="0" err="1"/>
              <a:t>KCl</a:t>
            </a:r>
            <a:r>
              <a:rPr lang="es-MX" sz="2100" dirty="0"/>
              <a:t>) calibrada. Se conectaron los electrodos de potencial y corriente al equipo </a:t>
            </a:r>
            <a:r>
              <a:rPr lang="es-MX" sz="2100" dirty="0" err="1"/>
              <a:t>Syscal</a:t>
            </a:r>
            <a:r>
              <a:rPr lang="es-MX" sz="2100" dirty="0"/>
              <a:t> y se tomaron las mediciones se hicieron 4 repeticiones para la cara A y B de todas las cajas y al final el equipo promedio las repeticiones. </a:t>
            </a:r>
            <a:endParaRPr lang="es-ES" sz="2100" dirty="0"/>
          </a:p>
          <a:p>
            <a:pPr algn="just"/>
            <a:endParaRPr lang="es-ES" sz="2100" dirty="0"/>
          </a:p>
          <a:p>
            <a:pPr algn="just"/>
            <a:r>
              <a:rPr lang="es-MX" sz="2100" dirty="0"/>
              <a:t>La resistividad del suelo es determinada también por su cantidad de electrolitos; esto es, por la minerales y sales disueltas. Como ejemplo, para valores de 1% (por peso) de sal (</a:t>
            </a:r>
            <a:r>
              <a:rPr lang="es-MX" sz="2100" dirty="0" err="1"/>
              <a:t>NaCl</a:t>
            </a:r>
            <a:r>
              <a:rPr lang="es-MX" sz="2100" dirty="0"/>
              <a:t>) o mayores, la resistividad es prácticamente la misma, pero, para valores menores de esa cantidad, la resistividad es muy alta.</a:t>
            </a:r>
            <a:endParaRPr lang="es-ES" sz="2100" dirty="0"/>
          </a:p>
          <a:p>
            <a:endParaRPr lang="es-ES" dirty="0"/>
          </a:p>
          <a:p>
            <a:endParaRPr lang="es-ES" dirty="0"/>
          </a:p>
        </p:txBody>
      </p:sp>
    </p:spTree>
    <p:extLst>
      <p:ext uri="{BB962C8B-B14F-4D97-AF65-F5344CB8AC3E}">
        <p14:creationId xmlns:p14="http://schemas.microsoft.com/office/powerpoint/2010/main" val="338551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a:latin typeface="Arial" pitchFamily="34" charset="0"/>
                <a:cs typeface="Arial" pitchFamily="34" charset="0"/>
              </a:rPr>
              <a:t>Resultados</a:t>
            </a:r>
            <a:endParaRPr lang="es-ES" sz="24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algn="just"/>
            <a:r>
              <a:rPr lang="es-MX" sz="2100" dirty="0"/>
              <a:t>La magnitud del factor geométrico (k) se determina por la distancia entre los electrodos del dispositivo y se le da el nombre de factor geométrico. En el caso del Dipolo-Dipolo y el </a:t>
            </a:r>
            <a:r>
              <a:rPr lang="es-MX" sz="2100" dirty="0" err="1"/>
              <a:t>Wenner-Schlumberger</a:t>
            </a:r>
            <a:r>
              <a:rPr lang="es-MX" sz="2100" dirty="0"/>
              <a:t> cuentan con dos parámetros, el dipolo de longitud “a” y el dipolo de separación “n”</a:t>
            </a:r>
            <a:endParaRPr lang="es-ES" sz="2100" dirty="0"/>
          </a:p>
          <a:p>
            <a:pPr algn="just"/>
            <a:r>
              <a:rPr lang="es-MX" sz="2100" dirty="0"/>
              <a:t>Se despejo la fórmula de la resistividad aparente, por ser un medio homogéneo la resistividad aparente es igual a la resistividad real.</a:t>
            </a:r>
            <a:endParaRPr lang="es-ES" sz="2100" dirty="0"/>
          </a:p>
          <a:p>
            <a:endParaRPr lang="es-ES" sz="2100" dirty="0"/>
          </a:p>
        </p:txBody>
      </p:sp>
    </p:spTree>
    <p:extLst>
      <p:ext uri="{BB962C8B-B14F-4D97-AF65-F5344CB8AC3E}">
        <p14:creationId xmlns:p14="http://schemas.microsoft.com/office/powerpoint/2010/main" val="494129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74707434"/>
              </p:ext>
            </p:extLst>
          </p:nvPr>
        </p:nvGraphicFramePr>
        <p:xfrm>
          <a:off x="251519" y="1052730"/>
          <a:ext cx="8723311" cy="3853836"/>
        </p:xfrm>
        <a:graphic>
          <a:graphicData uri="http://schemas.openxmlformats.org/drawingml/2006/table">
            <a:tbl>
              <a:tblPr firstRow="1" firstCol="1" bandRow="1">
                <a:tableStyleId>{5C22544A-7EE6-4342-B048-85BDC9FD1C3A}</a:tableStyleId>
              </a:tblPr>
              <a:tblGrid>
                <a:gridCol w="923111"/>
                <a:gridCol w="717200"/>
                <a:gridCol w="420548"/>
                <a:gridCol w="547933"/>
                <a:gridCol w="547933"/>
                <a:gridCol w="547933"/>
                <a:gridCol w="547933"/>
                <a:gridCol w="769551"/>
                <a:gridCol w="547933"/>
                <a:gridCol w="312357"/>
                <a:gridCol w="547933"/>
                <a:gridCol w="769551"/>
                <a:gridCol w="547933"/>
                <a:gridCol w="975462"/>
              </a:tblGrid>
              <a:tr h="214102">
                <a:tc>
                  <a:txBody>
                    <a:bodyPr/>
                    <a:lstStyle/>
                    <a:p>
                      <a:pPr algn="l"/>
                      <a:endParaRPr lang="es-ES" sz="900">
                        <a:effectLst/>
                        <a:latin typeface="Calibri"/>
                        <a:cs typeface="Times New Roman"/>
                      </a:endParaRPr>
                    </a:p>
                  </a:txBody>
                  <a:tcPr marL="54368" marR="54368" marT="0" marB="0"/>
                </a:tc>
                <a:tc>
                  <a:txBody>
                    <a:bodyPr/>
                    <a:lstStyle/>
                    <a:p>
                      <a:pPr algn="l">
                        <a:lnSpc>
                          <a:spcPct val="115000"/>
                        </a:lnSpc>
                        <a:spcAft>
                          <a:spcPts val="0"/>
                        </a:spcAft>
                      </a:pPr>
                      <a:r>
                        <a:rPr lang="es-MX" sz="900">
                          <a:effectLst/>
                        </a:rPr>
                        <a:t>El-array</a:t>
                      </a:r>
                      <a:endParaRPr lang="es-ES" sz="900">
                        <a:effectLst/>
                        <a:latin typeface="Calibri"/>
                        <a:ea typeface="Calibri"/>
                        <a:cs typeface="Times New Roman"/>
                      </a:endParaRPr>
                    </a:p>
                  </a:txBody>
                  <a:tcPr marL="54368" marR="54368" marT="0" marB="0"/>
                </a:tc>
                <a:tc>
                  <a:txBody>
                    <a:bodyPr/>
                    <a:lstStyle/>
                    <a:p>
                      <a:pPr algn="l"/>
                      <a:endParaRPr lang="es-ES" sz="900">
                        <a:effectLst/>
                        <a:latin typeface="Calibri"/>
                        <a:cs typeface="Times New Roman"/>
                      </a:endParaRPr>
                    </a:p>
                  </a:txBody>
                  <a:tcPr marL="54368" marR="54368" marT="0" marB="0"/>
                </a:tc>
                <a:tc>
                  <a:txBody>
                    <a:bodyPr/>
                    <a:lstStyle/>
                    <a:p>
                      <a:pPr algn="l">
                        <a:lnSpc>
                          <a:spcPct val="115000"/>
                        </a:lnSpc>
                        <a:spcAft>
                          <a:spcPts val="0"/>
                        </a:spcAft>
                      </a:pPr>
                      <a:r>
                        <a:rPr lang="es-MX" sz="900">
                          <a:effectLst/>
                        </a:rPr>
                        <a:t>Spa.1</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Spa.2</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Spa.3</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Spa.4</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Rho</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Dev.</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M</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Sp</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Vp</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In</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K</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Cilindro </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-1377.22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10.13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74.5</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-43,405</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0.79323811</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CajaA1(8)</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-2083.24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4.4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-38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-180,413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0.10593634</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CajabB1(8)</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-2197.29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3.85</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-72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-187,568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0.107</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0.10948254</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CajaA2(5)</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1466.74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6.33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61.8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120,506</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0.11817</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CajaB2(5)</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1409.54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5.02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-8.9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118,698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0.106</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0.1120284</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CajaA3(2)</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1183.53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3.39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5.2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186,397</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0.198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0.03206824</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CajaB3(2)</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1155.67</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4.25</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-15.9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174,709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0.03481488</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CajaA4(3)</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523.28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6.17</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120.2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47,151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0.113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0.09821205</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CajaB4(3)</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579.81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8.63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99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51,500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0.112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0.10052184</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CajaA5(6)</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1665.45</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6.37</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84.3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143,412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0.10752819</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CajaB5(6)</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1658.6</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4.78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-48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144,685</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0.10421386</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CajaA6(4)</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1098.54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3.03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50.3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176,633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0.202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0.03078879</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CajaB6(4)</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1098.93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4.24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58.8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187,408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0.214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0.02740111</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CajaA7(4)</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1093.36</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3.34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-24.4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194,571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0.224</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0.02508633</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CajaB7(4)</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1098.9</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1.62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16.3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203,987</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0.233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0.02312064</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CajaA8(3)</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833.3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1.63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-77.8</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154,652</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0.233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0.02312544</a:t>
                      </a:r>
                      <a:endParaRPr lang="es-ES" sz="900">
                        <a:effectLst/>
                        <a:latin typeface="Calibri"/>
                        <a:ea typeface="Calibri"/>
                        <a:cs typeface="Times New Roman"/>
                      </a:endParaRPr>
                    </a:p>
                  </a:txBody>
                  <a:tcPr marL="54368" marR="54368" marT="0" marB="0"/>
                </a:tc>
              </a:tr>
              <a:tr h="214102">
                <a:tc>
                  <a:txBody>
                    <a:bodyPr/>
                    <a:lstStyle/>
                    <a:p>
                      <a:pPr algn="l">
                        <a:lnSpc>
                          <a:spcPct val="115000"/>
                        </a:lnSpc>
                        <a:spcAft>
                          <a:spcPts val="0"/>
                        </a:spcAft>
                      </a:pPr>
                      <a:r>
                        <a:rPr lang="es-MX" sz="900">
                          <a:effectLst/>
                        </a:rPr>
                        <a:t>CajaB8(3)</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Wenner</a:t>
                      </a:r>
                      <a:endParaRPr lang="es-ES" sz="900">
                        <a:effectLst/>
                        <a:latin typeface="Calibri"/>
                        <a:ea typeface="Calibri"/>
                        <a:cs typeface="Times New Roman"/>
                      </a:endParaRPr>
                    </a:p>
                  </a:txBody>
                  <a:tcPr marL="54368" marR="54368" marT="0" marB="0"/>
                </a:tc>
                <a:tc>
                  <a:txBody>
                    <a:bodyPr/>
                    <a:lstStyle/>
                    <a:p>
                      <a:pPr algn="l">
                        <a:lnSpc>
                          <a:spcPct val="115000"/>
                        </a:lnSpc>
                        <a:spcAft>
                          <a:spcPts val="0"/>
                        </a:spcAft>
                      </a:pPr>
                      <a:r>
                        <a:rPr lang="es-MX" sz="900">
                          <a:effectLst/>
                        </a:rPr>
                        <a:t>VES</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0.3</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793.41</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2.56</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-7.6</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154,580</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a:effectLst/>
                        </a:rPr>
                        <a:t>0.245</a:t>
                      </a:r>
                      <a:endParaRPr lang="es-ES" sz="900">
                        <a:effectLst/>
                        <a:latin typeface="Calibri"/>
                        <a:ea typeface="Calibri"/>
                        <a:cs typeface="Times New Roman"/>
                      </a:endParaRPr>
                    </a:p>
                  </a:txBody>
                  <a:tcPr marL="54368" marR="54368" marT="0" marB="0"/>
                </a:tc>
                <a:tc>
                  <a:txBody>
                    <a:bodyPr/>
                    <a:lstStyle/>
                    <a:p>
                      <a:pPr algn="r">
                        <a:lnSpc>
                          <a:spcPct val="115000"/>
                        </a:lnSpc>
                        <a:spcAft>
                          <a:spcPts val="0"/>
                        </a:spcAft>
                      </a:pPr>
                      <a:r>
                        <a:rPr lang="es-MX" sz="900" dirty="0">
                          <a:effectLst/>
                        </a:rPr>
                        <a:t>0.02094972</a:t>
                      </a:r>
                      <a:endParaRPr lang="es-ES" sz="900" dirty="0">
                        <a:effectLst/>
                        <a:latin typeface="Calibri"/>
                        <a:ea typeface="Calibri"/>
                        <a:cs typeface="Times New Roman"/>
                      </a:endParaRPr>
                    </a:p>
                  </a:txBody>
                  <a:tcPr marL="54368" marR="54368" marT="0" marB="0"/>
                </a:tc>
              </a:tr>
            </a:tbl>
          </a:graphicData>
        </a:graphic>
      </p:graphicFrame>
    </p:spTree>
    <p:extLst>
      <p:ext uri="{BB962C8B-B14F-4D97-AF65-F5344CB8AC3E}">
        <p14:creationId xmlns:p14="http://schemas.microsoft.com/office/powerpoint/2010/main" val="88521067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1137</Words>
  <Application>Microsoft Office PowerPoint</Application>
  <PresentationFormat>Presentación en pantalla (4:3)</PresentationFormat>
  <Paragraphs>303</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Presentación de PowerPoint</vt:lpstr>
      <vt:lpstr>Presentación de PowerPoint</vt:lpstr>
      <vt:lpstr>MATERIALES Y MÉTODOS</vt:lpstr>
      <vt:lpstr>Presentación de PowerPoint</vt:lpstr>
      <vt:lpstr>Presentación de PowerPoint</vt:lpstr>
      <vt:lpstr>Toma de datos Syscal</vt:lpstr>
      <vt:lpstr>Resultados</vt:lpstr>
      <vt:lpstr>Presentación de PowerPoint</vt:lpstr>
      <vt:lpstr>Conclusiones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MH</dc:creator>
  <cp:lastModifiedBy>agrobiologia</cp:lastModifiedBy>
  <cp:revision>7</cp:revision>
  <dcterms:created xsi:type="dcterms:W3CDTF">2016-05-27T13:11:49Z</dcterms:created>
  <dcterms:modified xsi:type="dcterms:W3CDTF">2016-05-31T18:35:24Z</dcterms:modified>
</cp:coreProperties>
</file>