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5AFF4-D5D9-4B57-9896-CF1B3910E42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8622F-AE4D-408E-B3B8-8661512D7D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948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8622F-AE4D-408E-B3B8-8661512D7DAD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9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D3D1-18AF-4BC7-9B0D-5E4862773720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77A7FA9-5172-42AE-95BB-70ECB9C4F20B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D3D1-18AF-4BC7-9B0D-5E4862773720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7FA9-5172-42AE-95BB-70ECB9C4F20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D3D1-18AF-4BC7-9B0D-5E4862773720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7FA9-5172-42AE-95BB-70ECB9C4F20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D3D1-18AF-4BC7-9B0D-5E4862773720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7FA9-5172-42AE-95BB-70ECB9C4F20B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D3D1-18AF-4BC7-9B0D-5E4862773720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77A7FA9-5172-42AE-95BB-70ECB9C4F20B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D3D1-18AF-4BC7-9B0D-5E4862773720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7FA9-5172-42AE-95BB-70ECB9C4F20B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D3D1-18AF-4BC7-9B0D-5E4862773720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7FA9-5172-42AE-95BB-70ECB9C4F20B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D3D1-18AF-4BC7-9B0D-5E4862773720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7FA9-5172-42AE-95BB-70ECB9C4F20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D3D1-18AF-4BC7-9B0D-5E4862773720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7FA9-5172-42AE-95BB-70ECB9C4F20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D3D1-18AF-4BC7-9B0D-5E4862773720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7FA9-5172-42AE-95BB-70ECB9C4F20B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D3D1-18AF-4BC7-9B0D-5E4862773720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77A7FA9-5172-42AE-95BB-70ECB9C4F20B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8C3D3D1-18AF-4BC7-9B0D-5E4862773720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77A7FA9-5172-42AE-95BB-70ECB9C4F20B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2.staticflickr.com/2/1314/774289333_cf3ff921f4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0967"/>
            <a:ext cx="6552728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84976" cy="4868018"/>
          </a:xfrm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Propagación </a:t>
            </a:r>
            <a:r>
              <a:rPr lang="es-MX" sz="2400" i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in vitro </a:t>
            </a:r>
            <a:r>
              <a:rPr lang="es-MX" sz="2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de </a:t>
            </a:r>
            <a:r>
              <a:rPr lang="es-MX" sz="2400" i="1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Eustoma</a:t>
            </a:r>
            <a:r>
              <a:rPr lang="es-MX" sz="2400" i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</a:t>
            </a:r>
            <a:r>
              <a:rPr lang="es-MX" sz="2400" i="1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grandiflorum</a:t>
            </a:r>
            <a:r>
              <a:rPr lang="es-MX" sz="2400" i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</a:t>
            </a:r>
            <a:r>
              <a:rPr lang="es-MX" sz="2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a partir de semillas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Presenta: Hernández Ramírez Edith</a:t>
            </a:r>
          </a:p>
          <a:p>
            <a:r>
              <a:rPr lang="es-MX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Ingeniero en </a:t>
            </a:r>
            <a:r>
              <a:rPr lang="es-MX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Agrobiología</a:t>
            </a:r>
            <a:endParaRPr lang="es-MX" dirty="0" smtClean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Asesor interno: Dr. Jesús Valdés Reyna</a:t>
            </a:r>
          </a:p>
          <a:p>
            <a:endParaRPr lang="es-MX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s-MX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Asesor externo: Dra. Ileana Vera Reyes</a:t>
            </a:r>
          </a:p>
        </p:txBody>
      </p:sp>
      <p:pic>
        <p:nvPicPr>
          <p:cNvPr id="4" name="Picture 4" descr="http://www.uaaan.mx/v2/images/logov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2" y="53142"/>
            <a:ext cx="1547664" cy="1398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Centro de Ivestigación en Química Aplicad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30" y="53142"/>
            <a:ext cx="1474470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0"/>
            <a:ext cx="8229600" cy="1470025"/>
          </a:xfrm>
        </p:spPr>
        <p:txBody>
          <a:bodyPr>
            <a:normAutofit/>
          </a:bodyPr>
          <a:lstStyle/>
          <a:p>
            <a:r>
              <a:rPr lang="es-MX" sz="2800" dirty="0" smtClean="0">
                <a:solidFill>
                  <a:schemeClr val="tx1"/>
                </a:solidFill>
              </a:rPr>
              <a:t>Universidad Autónoma Agraria Antonio Narro</a:t>
            </a:r>
            <a:br>
              <a:rPr lang="es-MX" sz="2800" dirty="0" smtClean="0">
                <a:solidFill>
                  <a:schemeClr val="tx1"/>
                </a:solidFill>
              </a:rPr>
            </a:br>
            <a:r>
              <a:rPr lang="es-MX" sz="2800" dirty="0" smtClean="0">
                <a:solidFill>
                  <a:schemeClr val="tx1"/>
                </a:solidFill>
              </a:rPr>
              <a:t/>
            </a:r>
            <a:br>
              <a:rPr lang="es-MX" sz="2800" dirty="0" smtClean="0">
                <a:solidFill>
                  <a:schemeClr val="tx1"/>
                </a:solidFill>
              </a:rPr>
            </a:br>
            <a:r>
              <a:rPr lang="es-MX" sz="2800" dirty="0" smtClean="0">
                <a:solidFill>
                  <a:schemeClr val="tx1"/>
                </a:solidFill>
              </a:rPr>
              <a:t>Centro de Investigación en Química Aplicada</a:t>
            </a:r>
            <a:endParaRPr lang="es-MX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67358" y="1124744"/>
            <a:ext cx="8453113" cy="4746190"/>
          </a:xfrm>
        </p:spPr>
        <p:txBody>
          <a:bodyPr>
            <a:normAutofit/>
          </a:bodyPr>
          <a:lstStyle/>
          <a:p>
            <a:r>
              <a:rPr lang="es-MX" sz="2800" dirty="0" smtClean="0">
                <a:solidFill>
                  <a:schemeClr val="tx1"/>
                </a:solidFill>
              </a:rPr>
              <a:t>Estandarizar protocolo para las diferentes etapas de propagación in vitro de </a:t>
            </a:r>
            <a:r>
              <a:rPr lang="es-MX" sz="2800" i="1" dirty="0" err="1" smtClean="0">
                <a:solidFill>
                  <a:schemeClr val="tx1"/>
                </a:solidFill>
              </a:rPr>
              <a:t>Eustoma</a:t>
            </a:r>
            <a:r>
              <a:rPr lang="es-MX" sz="2800" i="1" dirty="0" smtClean="0">
                <a:solidFill>
                  <a:schemeClr val="tx1"/>
                </a:solidFill>
              </a:rPr>
              <a:t> </a:t>
            </a:r>
            <a:r>
              <a:rPr lang="es-MX" sz="2800" i="1" dirty="0" err="1" smtClean="0">
                <a:solidFill>
                  <a:schemeClr val="tx1"/>
                </a:solidFill>
              </a:rPr>
              <a:t>grandiflorum</a:t>
            </a:r>
            <a:r>
              <a:rPr lang="es-MX" sz="2800" i="1" dirty="0" smtClean="0">
                <a:solidFill>
                  <a:schemeClr val="tx1"/>
                </a:solidFill>
              </a:rPr>
              <a:t>.</a:t>
            </a:r>
          </a:p>
          <a:p>
            <a:endParaRPr lang="es-MX" sz="2800" i="1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b="1" dirty="0" smtClean="0">
                <a:solidFill>
                  <a:schemeClr val="tx1"/>
                </a:solidFill>
              </a:rPr>
              <a:t>Etapa 1.</a:t>
            </a:r>
            <a:r>
              <a:rPr lang="es-MX" sz="2800" dirty="0" smtClean="0">
                <a:solidFill>
                  <a:schemeClr val="tx1"/>
                </a:solidFill>
              </a:rPr>
              <a:t> Germinación </a:t>
            </a:r>
            <a:r>
              <a:rPr lang="es-MX" sz="2800" i="1" dirty="0" smtClean="0">
                <a:solidFill>
                  <a:schemeClr val="tx1"/>
                </a:solidFill>
              </a:rPr>
              <a:t>in vitro </a:t>
            </a:r>
            <a:r>
              <a:rPr lang="es-MX" sz="2800" dirty="0" smtClean="0">
                <a:solidFill>
                  <a:schemeClr val="tx1"/>
                </a:solidFill>
              </a:rPr>
              <a:t>de semillas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b="1" dirty="0" smtClean="0">
                <a:solidFill>
                  <a:schemeClr val="tx1"/>
                </a:solidFill>
              </a:rPr>
              <a:t>Etapa 2.</a:t>
            </a:r>
            <a:r>
              <a:rPr lang="es-MX" sz="2800" dirty="0" smtClean="0">
                <a:solidFill>
                  <a:schemeClr val="tx1"/>
                </a:solidFill>
              </a:rPr>
              <a:t> Enraizamiento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b="1" dirty="0" smtClean="0">
                <a:solidFill>
                  <a:schemeClr val="tx1"/>
                </a:solidFill>
              </a:rPr>
              <a:t>Etapa 3. </a:t>
            </a:r>
            <a:r>
              <a:rPr lang="es-MX" sz="2800" dirty="0" smtClean="0">
                <a:solidFill>
                  <a:schemeClr val="tx1"/>
                </a:solidFill>
              </a:rPr>
              <a:t>Micropropagacion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b="1" dirty="0" smtClean="0">
                <a:solidFill>
                  <a:schemeClr val="tx1"/>
                </a:solidFill>
              </a:rPr>
              <a:t>Etapa 4. </a:t>
            </a:r>
            <a:r>
              <a:rPr lang="es-MX" sz="2800" dirty="0" smtClean="0">
                <a:solidFill>
                  <a:schemeClr val="tx1"/>
                </a:solidFill>
              </a:rPr>
              <a:t>Crecimiento de raíces en medio nutritivo liquido.</a:t>
            </a:r>
          </a:p>
          <a:p>
            <a:endParaRPr lang="es-MX" sz="2800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s://s-media-cache-ak0.pinimg.com/236x/7f/25/53/7f2553462cb7aab7cf69ec6f335fdc7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7" b="99155" l="6780" r="881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77">
            <a:off x="-756592" y="3476625"/>
            <a:ext cx="22479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hoto.floraccess.com/764253bc15b3b6c00f3e55b63f530a8bbac66aaf_bigthumb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4654">
            <a:off x="7163456" y="4126565"/>
            <a:ext cx="2660259" cy="26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0" y="0"/>
            <a:ext cx="4355976" cy="97486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Arial Black" panose="020B0A04020102020204" pitchFamily="34" charset="0"/>
              </a:rPr>
              <a:t>DESARROLLO DEL PROYECTO </a:t>
            </a:r>
            <a:endParaRPr lang="es-MX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2.staticflickr.com/2/1314/774289333_cf3ff921f4_z.jpg?zz=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9512" y="844824"/>
            <a:ext cx="8784976" cy="1864096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ETAPA 1. Geminación de semillas.</a:t>
            </a:r>
          </a:p>
          <a:p>
            <a:pPr algn="just"/>
            <a:r>
              <a:rPr lang="es-MX" dirty="0" smtClean="0">
                <a:solidFill>
                  <a:srgbClr val="002060"/>
                </a:solidFill>
              </a:rPr>
              <a:t> </a:t>
            </a:r>
            <a:r>
              <a:rPr lang="es-MX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Después de probar 2 tratamientos diferentes, el segundos que fue aplicando GA (Acido Giberelico) al 25 µM redujo de un mes a una semana el tiempo de germinación.</a:t>
            </a:r>
            <a:endParaRPr lang="es-MX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0" y="0"/>
            <a:ext cx="3960440" cy="97486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Arial Black" panose="020B0A04020102020204" pitchFamily="34" charset="0"/>
              </a:rPr>
              <a:t>RESULTADOS </a:t>
            </a:r>
            <a:endParaRPr lang="es-MX" dirty="0"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particular\Pictures\FOTO TESIS\DSC002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7" b="17824"/>
          <a:stretch/>
        </p:blipFill>
        <p:spPr bwMode="auto">
          <a:xfrm>
            <a:off x="2591780" y="3140816"/>
            <a:ext cx="3960440" cy="34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91780" y="60932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Después de una semana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H="1" flipV="1">
            <a:off x="4139952" y="5445224"/>
            <a:ext cx="54006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6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67358" y="260648"/>
            <a:ext cx="8597129" cy="3625552"/>
          </a:xfrm>
        </p:spPr>
        <p:txBody>
          <a:bodyPr/>
          <a:lstStyle/>
          <a:p>
            <a:r>
              <a:rPr lang="es-MX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Etapa 2. Enraizamiento </a:t>
            </a:r>
          </a:p>
          <a:p>
            <a:pPr algn="just"/>
            <a:r>
              <a:rPr lang="es-MX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 esta etapa también se probaron 2 tratamiento diferentes donde el mejor resultado se obtuvo al añadir 0.5 mgL</a:t>
            </a:r>
            <a:r>
              <a:rPr lang="es-MX" sz="2800" baseline="30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-1</a:t>
            </a:r>
            <a:r>
              <a:rPr lang="es-MX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P-Ca (</a:t>
            </a:r>
            <a:r>
              <a:rPr lang="es-MX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Prohexadiona</a:t>
            </a:r>
            <a:r>
              <a:rPr lang="es-MX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de calcio) en medio MS (</a:t>
            </a:r>
            <a:r>
              <a:rPr lang="es-MX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Murashige</a:t>
            </a:r>
            <a:r>
              <a:rPr lang="es-MX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&amp; </a:t>
            </a:r>
            <a:r>
              <a:rPr lang="es-MX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Shook</a:t>
            </a:r>
            <a:r>
              <a:rPr lang="es-MX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).</a:t>
            </a:r>
            <a:endParaRPr lang="es-MX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4" descr="https://s-media-cache-ak0.pinimg.com/236x/7f/25/53/7f2553462cb7aab7cf69ec6f335fdc7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7" b="99155" l="6780" r="881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77">
            <a:off x="-756592" y="3476625"/>
            <a:ext cx="22479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photo.floraccess.com/764253bc15b3b6c00f3e55b63f530a8bbac66aaf_bigthumb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4654">
            <a:off x="7163456" y="4126565"/>
            <a:ext cx="2660259" cy="26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DCIM\100MSDCF\DSC0062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 b="2724"/>
          <a:stretch/>
        </p:blipFill>
        <p:spPr bwMode="auto">
          <a:xfrm>
            <a:off x="1163054" y="2564904"/>
            <a:ext cx="3192922" cy="276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DCIM\100MSDCF\DSC0062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1"/>
          <a:stretch/>
        </p:blipFill>
        <p:spPr bwMode="auto">
          <a:xfrm>
            <a:off x="4788024" y="2586608"/>
            <a:ext cx="3168352" cy="274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091046" y="5327288"/>
            <a:ext cx="333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Raíces a los 15 días 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96036" y="538305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Raíces al mes 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H="1" flipV="1">
            <a:off x="2846524" y="4674392"/>
            <a:ext cx="330176" cy="2930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5063776" y="4254892"/>
            <a:ext cx="186160" cy="4456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8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2.staticflickr.com/2/1314/774289333_cf3ff921f4_z.jpg?zz=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640959" cy="1944216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Etapa 3. </a:t>
            </a:r>
            <a:r>
              <a:rPr lang="es-MX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Micropropagación</a:t>
            </a:r>
            <a:endParaRPr lang="es-MX" sz="28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s-MX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En esta etapa el primer tratamiento dio buenos resultados, fue utilizando medio MS con </a:t>
            </a:r>
            <a:r>
              <a:rPr lang="es-MX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0.5 mgL</a:t>
            </a:r>
            <a:r>
              <a:rPr lang="es-MX" sz="2800" baseline="30000" dirty="0">
                <a:solidFill>
                  <a:srgbClr val="002060"/>
                </a:solidFill>
                <a:latin typeface="Arial Narrow" panose="020B0606020202030204" pitchFamily="34" charset="0"/>
              </a:rPr>
              <a:t>-1</a:t>
            </a:r>
            <a:r>
              <a:rPr lang="es-MX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 P-Ca (</a:t>
            </a:r>
            <a:r>
              <a:rPr lang="es-MX" sz="2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Prohexadiona</a:t>
            </a:r>
            <a:r>
              <a:rPr lang="es-MX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 de calcio</a:t>
            </a:r>
            <a:r>
              <a:rPr lang="es-MX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). En un mes se obtuvieron nuevos brotes.</a:t>
            </a:r>
            <a:endParaRPr lang="es-MX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6" descr="E:\DCIM\100MSDCF\DSC006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6" b="15253"/>
          <a:stretch/>
        </p:blipFill>
        <p:spPr bwMode="auto">
          <a:xfrm>
            <a:off x="2051720" y="2638443"/>
            <a:ext cx="4680520" cy="3443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9512" y="260648"/>
            <a:ext cx="8784976" cy="2376264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Etapa 4. Desarrollo de raíces en medio líquido. </a:t>
            </a:r>
          </a:p>
          <a:p>
            <a:pPr algn="just"/>
            <a:r>
              <a:rPr lang="es-MX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 probaron 4 diferentes tratamiento, el más efectivo para el desarrollo de las raíces en medio liquido fue medio MS adicionado con NAA (Ácido </a:t>
            </a:r>
            <a:r>
              <a:rPr lang="es-MX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Naftalenacetico</a:t>
            </a:r>
            <a:r>
              <a:rPr lang="es-MX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 en combinación con </a:t>
            </a:r>
            <a:r>
              <a:rPr lang="es-MX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Kinetina</a:t>
            </a:r>
            <a:r>
              <a:rPr lang="es-MX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s-MX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4" descr="https://s-media-cache-ak0.pinimg.com/236x/7f/25/53/7f2553462cb7aab7cf69ec6f335fdc7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7" b="99155" l="6780" r="881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77">
            <a:off x="-756592" y="3476625"/>
            <a:ext cx="22479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photo.floraccess.com/764253bc15b3b6c00f3e55b63f530a8bbac66aaf_bigthumb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4654">
            <a:off x="7163456" y="4126565"/>
            <a:ext cx="2660259" cy="26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DCIM\100MSDCF\DSC0062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41" b="13168"/>
          <a:stretch/>
        </p:blipFill>
        <p:spPr bwMode="auto">
          <a:xfrm>
            <a:off x="827585" y="2582904"/>
            <a:ext cx="3528391" cy="2873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E:\DCIM\100MSDCF\DSC006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82904"/>
            <a:ext cx="3428312" cy="28737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7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2.staticflickr.com/2/1314/774289333_cf3ff921f4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3068960"/>
            <a:ext cx="7772400" cy="1338262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GRACIAS POR SU ATENCIÓN</a:t>
            </a:r>
            <a:endParaRPr lang="es-MX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80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122</TotalTime>
  <Words>256</Words>
  <Application>Microsoft Office PowerPoint</Application>
  <PresentationFormat>Presentación en pantalla (4:3)</PresentationFormat>
  <Paragraphs>30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Equidad</vt:lpstr>
      <vt:lpstr>Universidad Autónoma Agraria Antonio Narro  Centro de Investigación en Química Aplicada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Agraria Antonio Narro Centro de Investigación en Química Aplicada</dc:title>
  <dc:creator>particular</dc:creator>
  <cp:lastModifiedBy>agrobiologia</cp:lastModifiedBy>
  <cp:revision>17</cp:revision>
  <dcterms:created xsi:type="dcterms:W3CDTF">2016-05-18T22:53:02Z</dcterms:created>
  <dcterms:modified xsi:type="dcterms:W3CDTF">2016-05-31T16:50:23Z</dcterms:modified>
</cp:coreProperties>
</file>