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66" r:id="rId3"/>
    <p:sldId id="257" r:id="rId4"/>
    <p:sldId id="265" r:id="rId5"/>
    <p:sldId id="264" r:id="rId6"/>
    <p:sldId id="267" r:id="rId7"/>
    <p:sldId id="268" r:id="rId8"/>
    <p:sldId id="272" r:id="rId9"/>
    <p:sldId id="269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89" d="100"/>
          <a:sy n="89" d="100"/>
        </p:scale>
        <p:origin x="-126" y="-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34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6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75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4706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89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23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93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4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5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3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1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68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6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4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7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1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8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16" y="927847"/>
            <a:ext cx="6257365" cy="469302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9158" y="5620871"/>
            <a:ext cx="8613683" cy="1237129"/>
          </a:xfrm>
        </p:spPr>
        <p:txBody>
          <a:bodyPr>
            <a:normAutofit fontScale="77500" lnSpcReduction="20000"/>
          </a:bodyPr>
          <a:lstStyle/>
          <a:p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nacional de recursos 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GENÉTICOS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-inifap</a:t>
            </a:r>
          </a:p>
          <a:p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sesor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externo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d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uis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elipe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uzmán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odríguez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racticante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E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velyn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onzalez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s-MX" sz="24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apia</a:t>
            </a:r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36810" y="343072"/>
            <a:ext cx="10318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Prácticas Profesionales Semestre Enero-Mayo 2016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7549" y="5784378"/>
            <a:ext cx="10364451" cy="874107"/>
          </a:xfrm>
        </p:spPr>
        <p:txBody>
          <a:bodyPr/>
          <a:lstStyle/>
          <a:p>
            <a:r>
              <a:rPr lang="es-MX" b="1" cap="none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MX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racias por su atención</a:t>
            </a:r>
            <a:endParaRPr lang="es-MX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5" y="512281"/>
            <a:ext cx="6853518" cy="51401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6518" y="1269552"/>
            <a:ext cx="32541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Experiencias</a:t>
            </a:r>
          </a:p>
          <a:p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se obtuvo apoyo económico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Sugerencias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944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209" y="654306"/>
            <a:ext cx="11627695" cy="82782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es-MX" sz="2000" b="1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000" b="1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cap="none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Monitorización de Presencia Adventicia de Eventos Transgénicos en Accesiones de Soya </a:t>
            </a:r>
            <a:r>
              <a:rPr lang="es-MX" sz="2800" b="1" cap="none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lang="es-MX" sz="2800" b="1" cap="none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lang="es-MX" sz="2800" b="1" cap="none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esguardar </a:t>
            </a:r>
            <a:r>
              <a:rPr lang="es-MX" sz="2800" b="1" cap="none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el Centro Nacional de Recursos Genéticos </a:t>
            </a:r>
            <a:r>
              <a:rPr lang="es-MX" sz="3200" b="1" cap="none" dirty="0" smtClean="0">
                <a:solidFill>
                  <a:prstClr val="white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</a:t>
            </a:r>
            <a:r>
              <a:rPr lang="es-MX" sz="3200" b="1" cap="none" dirty="0">
                <a:solidFill>
                  <a:prstClr val="white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s-MX" sz="3200" b="1" cap="none" dirty="0">
                <a:solidFill>
                  <a:prstClr val="white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MX" sz="2000" b="1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000" b="1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4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-654" b="1682"/>
          <a:stretch/>
        </p:blipFill>
        <p:spPr>
          <a:xfrm>
            <a:off x="9239391" y="2069918"/>
            <a:ext cx="2514930" cy="214008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74059" y="1949824"/>
            <a:ext cx="42896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Actividades realizadas y metodologías aprendidas:</a:t>
            </a:r>
          </a:p>
          <a:p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Extracción de DNA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Espectrofotometría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Electroforesis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PCR punto final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PCR tiempo real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Otras actividades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Búsqueda de información de eventos transgénicos en soya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4" t="-3483"/>
          <a:stretch/>
        </p:blipFill>
        <p:spPr>
          <a:xfrm>
            <a:off x="6121584" y="4133561"/>
            <a:ext cx="3117807" cy="25583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456" r="-391"/>
          <a:stretch/>
        </p:blipFill>
        <p:spPr>
          <a:xfrm>
            <a:off x="9239391" y="4184343"/>
            <a:ext cx="2602513" cy="25075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598836" y="2593170"/>
            <a:ext cx="4163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L</a:t>
            </a:r>
            <a:r>
              <a:rPr lang="es-MX" sz="2400" b="1" dirty="0" smtClean="0"/>
              <a:t>aboratorio de ADN y genómicas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6583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92660" y="75870"/>
            <a:ext cx="10006680" cy="1510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s-MX" sz="28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ítulo 25"/>
          <p:cNvSpPr>
            <a:spLocks noGrp="1"/>
          </p:cNvSpPr>
          <p:nvPr>
            <p:ph type="title"/>
          </p:nvPr>
        </p:nvSpPr>
        <p:spPr>
          <a:xfrm>
            <a:off x="913774" y="124418"/>
            <a:ext cx="10364451" cy="670746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MX" sz="3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xtracción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DNA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468" y="1171889"/>
            <a:ext cx="2005758" cy="15058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226" y="1165599"/>
            <a:ext cx="2006013" cy="14966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984" y="1154985"/>
            <a:ext cx="1251428" cy="15105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664" y="3151827"/>
            <a:ext cx="2016693" cy="152047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923" y="3149576"/>
            <a:ext cx="1997060" cy="149779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/>
          <a:srcRect t="1519" r="14830"/>
          <a:stretch/>
        </p:blipFill>
        <p:spPr>
          <a:xfrm>
            <a:off x="10008549" y="3138174"/>
            <a:ext cx="1736972" cy="150919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/>
          <a:srcRect l="7372"/>
          <a:stretch/>
        </p:blipFill>
        <p:spPr>
          <a:xfrm>
            <a:off x="3725494" y="5294109"/>
            <a:ext cx="1838967" cy="148447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3735" y="5294109"/>
            <a:ext cx="1987684" cy="1484473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31" y="3124649"/>
            <a:ext cx="2063533" cy="15476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27752" y="1657134"/>
            <a:ext cx="3753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Semilla de frijol de soya</a:t>
            </a: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Harina de soya  (material de referencia)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Métodos probados:</a:t>
            </a:r>
          </a:p>
          <a:p>
            <a:pPr marL="285750" indent="-285750"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95000"/>
                  <a:lumOff val="5000"/>
                </a:schemeClr>
              </a:buClr>
              <a:buAutoNum type="arabicPeriod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CTAB (Saghaí -Maroof </a:t>
            </a:r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1984)</a:t>
            </a:r>
          </a:p>
          <a:p>
            <a:pPr marL="342900" indent="-342900">
              <a:buClr>
                <a:schemeClr val="tx1">
                  <a:lumMod val="95000"/>
                  <a:lumOff val="5000"/>
                </a:schemeClr>
              </a:buClr>
              <a:buAutoNum type="arabicPeriod"/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95000"/>
                  <a:lumOff val="5000"/>
                </a:schemeClr>
              </a:buClr>
              <a:buAutoNum type="arabicPeriod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Sarcosina al 1%</a:t>
            </a:r>
          </a:p>
          <a:p>
            <a:pPr marL="342900" indent="-342900">
              <a:buClr>
                <a:schemeClr val="tx1">
                  <a:lumMod val="95000"/>
                  <a:lumOff val="5000"/>
                </a:schemeClr>
              </a:buClr>
              <a:buAutoNum type="arabicPeriod"/>
            </a:pP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95000"/>
                  <a:lumOff val="5000"/>
                </a:schemeClr>
              </a:buClr>
              <a:buAutoNum type="arabicPeriod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Fenol/ cloroformo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1"/>
          <a:srcRect l="-1" r="1609" b="23487"/>
          <a:stretch/>
        </p:blipFill>
        <p:spPr>
          <a:xfrm>
            <a:off x="8602596" y="5126263"/>
            <a:ext cx="1809295" cy="165527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2"/>
          <a:srcRect t="9834" r="5790" b="14959"/>
          <a:stretch/>
        </p:blipFill>
        <p:spPr>
          <a:xfrm rot="5400000">
            <a:off x="10407061" y="5071531"/>
            <a:ext cx="1631275" cy="1740740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2975916" y="4769786"/>
            <a:ext cx="518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Centrifugación para separar compuestos 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358742" y="761656"/>
            <a:ext cx="759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Molienda de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semillas realizada con el Tissue </a:t>
            </a:r>
            <a:r>
              <a:rPr lang="es-MX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lyser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725494" y="2673212"/>
            <a:ext cx="8466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Adición de solución buffer para rompimiento celular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958746" y="4553006"/>
            <a:ext cx="445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Precipitación y dilución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del pellet de DNA.</a:t>
            </a:r>
          </a:p>
        </p:txBody>
      </p:sp>
    </p:spTree>
    <p:extLst>
      <p:ext uri="{BB962C8B-B14F-4D97-AF65-F5344CB8AC3E}">
        <p14:creationId xmlns:p14="http://schemas.microsoft.com/office/powerpoint/2010/main" val="612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953" y="3912075"/>
            <a:ext cx="2954211" cy="22197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567" t="7426" r="1345" b="6543"/>
          <a:stretch/>
        </p:blipFill>
        <p:spPr>
          <a:xfrm>
            <a:off x="195566" y="1223318"/>
            <a:ext cx="7283507" cy="22056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97" y="3429000"/>
            <a:ext cx="5872862" cy="28537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53" y="1072402"/>
            <a:ext cx="3142130" cy="235659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458200" y="6266329"/>
            <a:ext cx="233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Nanodroop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5566" y="6211669"/>
            <a:ext cx="673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Gráfica que proporciona el pico mas alto de absorción de una muestra de DNA.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139953" y="3357563"/>
            <a:ext cx="360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 para espectrofotometría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2342" y="252132"/>
            <a:ext cx="8507316" cy="753035"/>
          </a:xfrm>
        </p:spPr>
        <p:txBody>
          <a:bodyPr>
            <a:normAutofit fontScale="90000"/>
          </a:bodyPr>
          <a:lstStyle/>
          <a:p>
            <a:r>
              <a:rPr lang="es-MX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Espectrofotometría</a:t>
            </a:r>
            <a:r>
              <a:rPr lang="es-MX" sz="3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3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3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200" b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cuantificación y calidad del DNA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3025" y="47267"/>
            <a:ext cx="4225948" cy="744753"/>
          </a:xfrm>
        </p:spPr>
        <p:txBody>
          <a:bodyPr/>
          <a:lstStyle/>
          <a:p>
            <a:r>
              <a:rPr lang="es-MX" b="1" cap="none" dirty="0" smtClean="0"/>
              <a:t> </a:t>
            </a:r>
            <a:r>
              <a:rPr lang="es-MX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Electroforesis </a:t>
            </a:r>
            <a:endParaRPr lang="es-MX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1" y="2550165"/>
            <a:ext cx="1696392" cy="12754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03" y="2563760"/>
            <a:ext cx="1675622" cy="12618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203" t="7655" r="21868"/>
          <a:stretch/>
        </p:blipFill>
        <p:spPr>
          <a:xfrm rot="5400000">
            <a:off x="3485164" y="2588865"/>
            <a:ext cx="1264020" cy="12171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301" y="2534675"/>
            <a:ext cx="1719868" cy="12909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424" y="4717752"/>
            <a:ext cx="1855618" cy="13883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" y="4661762"/>
            <a:ext cx="1820580" cy="13654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3" r="1235" b="12277"/>
          <a:stretch/>
        </p:blipFill>
        <p:spPr>
          <a:xfrm>
            <a:off x="7900768" y="4421315"/>
            <a:ext cx="3953912" cy="238821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4" y="4698143"/>
            <a:ext cx="1858538" cy="139390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954932" y="3872954"/>
            <a:ext cx="413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aracterizaciones y perfiles alélicos en gel 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de poliacrilamida 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5" b="38947"/>
          <a:stretch/>
        </p:blipFill>
        <p:spPr>
          <a:xfrm>
            <a:off x="7636042" y="1228292"/>
            <a:ext cx="4331368" cy="269794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7771803" y="363825"/>
            <a:ext cx="411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Gel de agarosa para identificar la integridad de DNA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/>
              <p:cNvSpPr txBox="1"/>
              <p:nvPr/>
            </p:nvSpPr>
            <p:spPr>
              <a:xfrm>
                <a:off x="7771803" y="863746"/>
                <a:ext cx="4400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s-MX" dirty="0" smtClean="0"/>
                  <a:t>        1      2      3      4       5       6     CP</a:t>
                </a:r>
                <a:endParaRPr lang="es-MX" dirty="0"/>
              </a:p>
            </p:txBody>
          </p:sp>
        </mc:Choice>
        <mc:Fallback xmlns=""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803" y="863746"/>
                <a:ext cx="4400158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4" r="235"/>
          <a:stretch/>
        </p:blipFill>
        <p:spPr>
          <a:xfrm>
            <a:off x="1916672" y="4664764"/>
            <a:ext cx="1827026" cy="138674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5654193" y="6071779"/>
            <a:ext cx="198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Foto documentador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707705" y="5934670"/>
            <a:ext cx="2278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Cámara electroforética vertical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23876" y="1061648"/>
            <a:ext cx="700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Método de separación de DNA mediante el peso molecular.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883323" y="3714786"/>
            <a:ext cx="253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Cámara electroforética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0" y="3795585"/>
            <a:ext cx="492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Preparación de base para gel de agarosa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-65180" y="5934670"/>
            <a:ext cx="201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Preparación de geles en bases de cristal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069369" y="6051510"/>
            <a:ext cx="142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Tinción con plata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401149" y="1797660"/>
            <a:ext cx="1526420" cy="37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46,000 pb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02436" y="41000"/>
            <a:ext cx="6221317" cy="739228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PCR P</a:t>
            </a:r>
            <a:r>
              <a:rPr lang="es-MX" sz="3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unto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46858" r="8375" b="-1"/>
          <a:stretch/>
        </p:blipFill>
        <p:spPr>
          <a:xfrm>
            <a:off x="6248190" y="3016632"/>
            <a:ext cx="5821336" cy="3688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035" t="11050" r="17566" b="2286"/>
          <a:stretch/>
        </p:blipFill>
        <p:spPr>
          <a:xfrm>
            <a:off x="6248190" y="2930856"/>
            <a:ext cx="5943810" cy="4981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" b="12339"/>
          <a:stretch/>
        </p:blipFill>
        <p:spPr>
          <a:xfrm>
            <a:off x="24056" y="90417"/>
            <a:ext cx="4650979" cy="31250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t="19810" r="12711" b="11280"/>
          <a:stretch/>
        </p:blipFill>
        <p:spPr>
          <a:xfrm>
            <a:off x="9905153" y="322127"/>
            <a:ext cx="2164373" cy="26087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01" y="4011180"/>
            <a:ext cx="5400877" cy="206943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33837" y="1108919"/>
            <a:ext cx="3404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rcbL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es amplificado por la enzima  </a:t>
            </a:r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taq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polimerasa mediante ciclos con diferentes temperaturas</a:t>
            </a:r>
            <a:endParaRPr lang="es-MX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10103334" y="-7025"/>
            <a:ext cx="1966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Termociclador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33837" y="3276053"/>
            <a:ext cx="130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Marcador de escalera</a:t>
            </a: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8740" y="0"/>
            <a:ext cx="5294520" cy="777146"/>
          </a:xfrm>
        </p:spPr>
        <p:txBody>
          <a:bodyPr/>
          <a:lstStyle/>
          <a:p>
            <a:r>
              <a:rPr lang="es-MX" b="1" cap="none" dirty="0" smtClean="0"/>
              <a:t>PCR tiempo real </a:t>
            </a:r>
            <a:endParaRPr lang="es-MX" b="1" cap="none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9" y="4633205"/>
            <a:ext cx="3430141" cy="20265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014" y="4529084"/>
            <a:ext cx="3605087" cy="21175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924" y="4622171"/>
            <a:ext cx="3448740" cy="202444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619656" y="4676981"/>
            <a:ext cx="1110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FASE PLATEU</a:t>
            </a:r>
          </a:p>
          <a:p>
            <a:endParaRPr lang="es-MX" sz="1200" b="1" dirty="0"/>
          </a:p>
          <a:p>
            <a:r>
              <a:rPr lang="es-MX" sz="1200" b="1" dirty="0" smtClean="0"/>
              <a:t>FASE LINEAR </a:t>
            </a:r>
          </a:p>
          <a:p>
            <a:endParaRPr lang="es-MX" sz="1200" b="1" dirty="0"/>
          </a:p>
          <a:p>
            <a:r>
              <a:rPr lang="es-MX" sz="1200" b="1" dirty="0" smtClean="0"/>
              <a:t>FASE GEOMETRICA</a:t>
            </a:r>
            <a:endParaRPr lang="es-MX" sz="1200" b="1" dirty="0"/>
          </a:p>
        </p:txBody>
      </p:sp>
      <p:cxnSp>
        <p:nvCxnSpPr>
          <p:cNvPr id="16" name="Conector recto de flecha 15"/>
          <p:cNvCxnSpPr/>
          <p:nvPr/>
        </p:nvCxnSpPr>
        <p:spPr>
          <a:xfrm flipH="1" flipV="1">
            <a:off x="6535368" y="5023264"/>
            <a:ext cx="1112002" cy="519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6777318" y="4887268"/>
            <a:ext cx="929249" cy="208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 flipV="1">
            <a:off x="7431679" y="4830574"/>
            <a:ext cx="335820" cy="48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-293" r="16092"/>
          <a:stretch/>
        </p:blipFill>
        <p:spPr>
          <a:xfrm>
            <a:off x="2083997" y="1570445"/>
            <a:ext cx="2421370" cy="18054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12" y="1599260"/>
            <a:ext cx="3083559" cy="17345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6" t="-6803" r="29251" b="7860"/>
          <a:stretch/>
        </p:blipFill>
        <p:spPr>
          <a:xfrm>
            <a:off x="7543448" y="1406819"/>
            <a:ext cx="2480528" cy="19239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58152" y="952929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SONDAS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TAQMAN: son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oligonucleótidos que se hibridan una región de interés del DNA y están marcados con un fluoróforo que indica el momento de amplificación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163872" y="3587039"/>
            <a:ext cx="3455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Amplificación del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p-35S utilizando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de referencia LEC (Lecitina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557610" y="3497394"/>
            <a:ext cx="3634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Amplificación de evento    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MON 040-32-6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gen de referencia LEC (Lecitina)</a:t>
            </a:r>
          </a:p>
          <a:p>
            <a:pPr algn="ctr"/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3402412" y="4991354"/>
            <a:ext cx="72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U</a:t>
            </a:r>
            <a:r>
              <a:rPr lang="es-MX" sz="1200" dirty="0" smtClean="0"/>
              <a:t>mbral</a:t>
            </a:r>
            <a:endParaRPr lang="es-MX" sz="1200" dirty="0"/>
          </a:p>
        </p:txBody>
      </p:sp>
      <p:cxnSp>
        <p:nvCxnSpPr>
          <p:cNvPr id="31" name="Conector recto de flecha 30"/>
          <p:cNvCxnSpPr>
            <a:stCxn id="29" idx="1"/>
          </p:cNvCxnSpPr>
          <p:nvPr/>
        </p:nvCxnSpPr>
        <p:spPr>
          <a:xfrm flipH="1" flipV="1">
            <a:off x="3186953" y="5129853"/>
            <a:ext cx="2154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217840" y="3670956"/>
            <a:ext cx="3076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Amplificación de p 35S  y el gen LEC en una muestra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5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6012" y="-79861"/>
            <a:ext cx="7879976" cy="1129552"/>
          </a:xfrm>
        </p:spPr>
        <p:txBody>
          <a:bodyPr>
            <a:normAutofit/>
          </a:bodyPr>
          <a:lstStyle/>
          <a:p>
            <a:r>
              <a:rPr lang="es-MX" b="1" cap="none" dirty="0"/>
              <a:t>B</a:t>
            </a:r>
            <a:r>
              <a:rPr lang="es-MX" b="1" cap="none" dirty="0" smtClean="0"/>
              <a:t>úsqueda de información  de eventos transgénicos en soya</a:t>
            </a:r>
            <a:endParaRPr lang="es-MX" b="1" cap="non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881" t="3286" r="11764"/>
          <a:stretch/>
        </p:blipFill>
        <p:spPr>
          <a:xfrm>
            <a:off x="6601529" y="2222964"/>
            <a:ext cx="3793047" cy="2658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1689" t="16304" r="8676" b="6785"/>
          <a:stretch/>
        </p:blipFill>
        <p:spPr>
          <a:xfrm>
            <a:off x="10408023" y="2302483"/>
            <a:ext cx="1667436" cy="14117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14785" t="14770" r="6228" b="19564"/>
          <a:stretch/>
        </p:blipFill>
        <p:spPr>
          <a:xfrm>
            <a:off x="10408023" y="3696995"/>
            <a:ext cx="1653989" cy="11842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75179" y="1245852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Página de búsqueda de eventos transgénicos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373314" y="960694"/>
            <a:ext cx="317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etodologías para realización de PCR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b="6246"/>
          <a:stretch/>
        </p:blipFill>
        <p:spPr>
          <a:xfrm>
            <a:off x="121024" y="2249386"/>
            <a:ext cx="3100571" cy="26810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35158" t="-150" r="3680"/>
          <a:stretch/>
        </p:blipFill>
        <p:spPr>
          <a:xfrm>
            <a:off x="3100571" y="2249386"/>
            <a:ext cx="3321424" cy="263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0819" y="75031"/>
            <a:ext cx="10364451" cy="1138094"/>
          </a:xfrm>
        </p:spPr>
        <p:txBody>
          <a:bodyPr/>
          <a:lstStyle/>
          <a:p>
            <a:r>
              <a:rPr lang="es-MX" b="1" cap="none" dirty="0" smtClean="0"/>
              <a:t>Otras actividades</a:t>
            </a:r>
            <a:endParaRPr lang="es-MX" b="1" cap="none" dirty="0"/>
          </a:p>
        </p:txBody>
      </p:sp>
      <p:sp>
        <p:nvSpPr>
          <p:cNvPr id="5" name="CuadroTexto 4"/>
          <p:cNvSpPr txBox="1"/>
          <p:nvPr/>
        </p:nvSpPr>
        <p:spPr>
          <a:xfrm>
            <a:off x="8519093" y="1111698"/>
            <a:ext cx="26635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con</a:t>
            </a:r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especies agrícolas, forestales y pecuarias</a:t>
            </a:r>
          </a:p>
          <a:p>
            <a:endParaRPr lang="es-MX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MX" dirty="0" smtClean="0"/>
          </a:p>
          <a:p>
            <a:endParaRPr lang="es-MX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68" y="2907715"/>
            <a:ext cx="1595233" cy="21269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42" y="3819233"/>
            <a:ext cx="1703497" cy="24309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281526" y="3860353"/>
            <a:ext cx="1632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Llenado de raquets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600572" y="5639652"/>
            <a:ext cx="286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Esterilización de material.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0" y="1111698"/>
            <a:ext cx="1558254" cy="20776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1141"/>
          <a:stretch/>
        </p:blipFill>
        <p:spPr>
          <a:xfrm>
            <a:off x="648477" y="3819233"/>
            <a:ext cx="1544857" cy="23296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193333" y="2080515"/>
            <a:ext cx="316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en el invernadero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193333" y="3717913"/>
            <a:ext cx="32317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de soluciones de extracción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es-MX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1.soluciones Buffer TE </a:t>
            </a:r>
          </a:p>
          <a:p>
            <a:pPr lvl="0"/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Soluciones Buffer TBE 1X</a:t>
            </a:r>
          </a:p>
          <a:p>
            <a:pPr lvl="0"/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Soluciones Etanol al 70%</a:t>
            </a:r>
          </a:p>
          <a:p>
            <a:pPr lvl="0"/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Soluciones Buffer para extracciones de diversas especies.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8"/>
          <a:stretch/>
        </p:blipFill>
        <p:spPr>
          <a:xfrm>
            <a:off x="6096000" y="1313498"/>
            <a:ext cx="2334844" cy="19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Gota</Template>
  <TotalTime>2991</TotalTime>
  <Words>381</Words>
  <Application>Microsoft Office PowerPoint</Application>
  <PresentationFormat>Personalizado</PresentationFormat>
  <Paragraphs>89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Gota</vt:lpstr>
      <vt:lpstr>Presentación de PowerPoint</vt:lpstr>
      <vt:lpstr> Monitorización de Presencia Adventicia de Eventos Transgénicos en Accesiones de Soya a Resguardar en el Centro Nacional de Recursos Genéticos ”.  </vt:lpstr>
      <vt:lpstr>Extracción de DNA</vt:lpstr>
      <vt:lpstr>Espectrofotometría   cuantificación y calidad del DNA</vt:lpstr>
      <vt:lpstr> Electroforesis </vt:lpstr>
      <vt:lpstr>PCR Punto final</vt:lpstr>
      <vt:lpstr>PCR tiempo real </vt:lpstr>
      <vt:lpstr>Búsqueda de información  de eventos transgénicos en soya</vt:lpstr>
      <vt:lpstr>Otras actividades</vt:lpstr>
      <vt:lpstr>Gracias por su atención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“Monitorización de Presencia Adventicia de Eventos Transgénicos en Accesiones de Maíz, Soya, Tomate y Algodón a resguardar en el Centro Nacional de Recursos Genéticos”.</dc:title>
  <dc:creator>Evelin</dc:creator>
  <cp:lastModifiedBy>agrobiologia</cp:lastModifiedBy>
  <cp:revision>104</cp:revision>
  <dcterms:created xsi:type="dcterms:W3CDTF">2016-05-03T22:35:38Z</dcterms:created>
  <dcterms:modified xsi:type="dcterms:W3CDTF">2016-05-31T14:48:04Z</dcterms:modified>
</cp:coreProperties>
</file>