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8" r:id="rId4"/>
    <p:sldId id="274" r:id="rId5"/>
    <p:sldId id="285" r:id="rId6"/>
    <p:sldId id="267" r:id="rId7"/>
    <p:sldId id="275" r:id="rId8"/>
    <p:sldId id="276" r:id="rId9"/>
    <p:sldId id="277" r:id="rId10"/>
    <p:sldId id="278" r:id="rId11"/>
    <p:sldId id="279" r:id="rId12"/>
    <p:sldId id="281" r:id="rId13"/>
    <p:sldId id="259" r:id="rId14"/>
    <p:sldId id="263" r:id="rId15"/>
    <p:sldId id="288" r:id="rId16"/>
    <p:sldId id="282" r:id="rId17"/>
    <p:sldId id="289" r:id="rId18"/>
    <p:sldId id="262" r:id="rId19"/>
    <p:sldId id="286" r:id="rId20"/>
    <p:sldId id="283" r:id="rId21"/>
    <p:sldId id="284" r:id="rId22"/>
    <p:sldId id="287" r:id="rId23"/>
    <p:sldId id="290" r:id="rId24"/>
    <p:sldId id="291" r:id="rId25"/>
    <p:sldId id="257" r:id="rId26"/>
    <p:sldId id="292" r:id="rId27"/>
    <p:sldId id="261" r:id="rId28"/>
    <p:sldId id="293" r:id="rId29"/>
    <p:sldId id="294" r:id="rId30"/>
    <p:sldId id="295" r:id="rId31"/>
    <p:sldId id="260" r:id="rId32"/>
    <p:sldId id="296" r:id="rId33"/>
    <p:sldId id="297" r:id="rId34"/>
    <p:sldId id="264" r:id="rId35"/>
    <p:sldId id="265" r:id="rId36"/>
    <p:sldId id="268" r:id="rId37"/>
    <p:sldId id="269" r:id="rId38"/>
    <p:sldId id="270" r:id="rId39"/>
    <p:sldId id="271" r:id="rId40"/>
    <p:sldId id="280" r:id="rId41"/>
    <p:sldId id="298" r:id="rId42"/>
    <p:sldId id="266" r:id="rId4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6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0170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2283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7941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8656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0721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489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34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60234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58428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2801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5916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865F1-07C3-4033-A3B0-3F91D4A3EFB2}" type="datetimeFigureOut">
              <a:rPr lang="es-MX" smtClean="0"/>
              <a:pPr/>
              <a:t>23/03/2015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ADF1D-6E5E-4E9E-A303-7C2D4EA12F24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6163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60851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246303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MX" dirty="0" smtClean="0"/>
              <a:t>Apoyo a la infraestructura hidráulica para elevar la productividad agrícola en los ejidos Cuautla y La Majada, Municipio de Saltillo, Coahuila.</a:t>
            </a:r>
            <a:br>
              <a:rPr lang="es-MX" dirty="0" smtClean="0"/>
            </a:br>
            <a:r>
              <a:rPr lang="es-MX" dirty="0" smtClean="0"/>
              <a:t>Caso : Nopal - Verdura</a:t>
            </a:r>
            <a:endParaRPr lang="es-MX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23928" y="5564832"/>
            <a:ext cx="5184576" cy="1248544"/>
          </a:xfrm>
        </p:spPr>
        <p:txBody>
          <a:bodyPr/>
          <a:lstStyle/>
          <a:p>
            <a:r>
              <a:rPr lang="es-MX" b="1" dirty="0" smtClean="0"/>
              <a:t>Mc Leopoldo </a:t>
            </a:r>
            <a:r>
              <a:rPr lang="es-MX" b="1" dirty="0"/>
              <a:t>A</a:t>
            </a:r>
            <a:r>
              <a:rPr lang="es-MX" b="1" dirty="0" smtClean="0"/>
              <a:t>rce González</a:t>
            </a:r>
          </a:p>
          <a:p>
            <a:r>
              <a:rPr lang="es-MX" b="1" dirty="0" smtClean="0"/>
              <a:t>Departamento de Botánica. </a:t>
            </a:r>
            <a:endParaRPr lang="es-MX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48681"/>
            <a:ext cx="1224136" cy="1063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16" y="486334"/>
            <a:ext cx="1501087" cy="1125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33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Trazo de plantación</a:t>
            </a:r>
            <a:endParaRPr lang="es-MX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857" y="1600200"/>
            <a:ext cx="4202821" cy="47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362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mtClean="0"/>
              <a:t>Época </a:t>
            </a:r>
            <a:r>
              <a:rPr lang="es-MX" dirty="0" smtClean="0"/>
              <a:t>de plantación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s-MX" dirty="0" smtClean="0"/>
              <a:t>La plantación </a:t>
            </a:r>
            <a:r>
              <a:rPr lang="es-MX" dirty="0" smtClean="0"/>
              <a:t>en </a:t>
            </a:r>
            <a:r>
              <a:rPr lang="es-MX" dirty="0" smtClean="0"/>
              <a:t>época de lluvias no se recomienda, debido que al aumentar la humedad y la temperatura del suelo se presentan condiciones favorables para el desarrollo de hongos y bacterias que penetran a través  de las heridas que sufren las pencas durante el transporte, ocasionando pudriciones, dañando seriamente el material vegetativo.</a:t>
            </a:r>
          </a:p>
          <a:p>
            <a:pPr algn="just"/>
            <a:r>
              <a:rPr lang="es-MX" dirty="0" smtClean="0"/>
              <a:t>Para las zonas comprendidas en el centro y norte del país (donde la precipitación es menor) se recomienda establecer la plantación en los meses de marzo o abril después de la última helada (finales de febrero y principios de marzo).</a:t>
            </a:r>
          </a:p>
        </p:txBody>
      </p:sp>
    </p:spTree>
    <p:extLst>
      <p:ext uri="{BB962C8B-B14F-4D97-AF65-F5344CB8AC3E}">
        <p14:creationId xmlns:p14="http://schemas.microsoft.com/office/powerpoint/2010/main" val="1468139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Densidades de Plantación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MX" dirty="0" smtClean="0"/>
              <a:t>Existen diferentes criterios en cuanto a cantidades de plantas por hectárea.</a:t>
            </a:r>
          </a:p>
          <a:p>
            <a:r>
              <a:rPr lang="es-MX" dirty="0" smtClean="0"/>
              <a:t>En Milpa Alta, D. F., se encuentran plantaciones con densidades de 40 mil</a:t>
            </a:r>
          </a:p>
          <a:p>
            <a:pPr>
              <a:buNone/>
            </a:pPr>
            <a:r>
              <a:rPr lang="es-MX" dirty="0" smtClean="0"/>
              <a:t>     plantas por hectárea, dejando 1 metro entre surco y 25 centímetros (cm)</a:t>
            </a:r>
          </a:p>
          <a:p>
            <a:pPr>
              <a:buNone/>
            </a:pPr>
            <a:r>
              <a:rPr lang="es-MX" dirty="0" smtClean="0"/>
              <a:t>    entre plantas; esta alta densidad es con la finalidad de obtener resultados</a:t>
            </a:r>
          </a:p>
          <a:p>
            <a:pPr>
              <a:buNone/>
            </a:pPr>
            <a:r>
              <a:rPr lang="es-MX" dirty="0" smtClean="0"/>
              <a:t>    óptimos en la producción. Sin embargo, se presentan problemas de</a:t>
            </a:r>
          </a:p>
          <a:p>
            <a:pPr>
              <a:buNone/>
            </a:pPr>
            <a:r>
              <a:rPr lang="es-MX" dirty="0" smtClean="0"/>
              <a:t>   manejo al crecer y cerrarse las hileras, dificultándose la cosecha, podas,</a:t>
            </a:r>
          </a:p>
          <a:p>
            <a:pPr>
              <a:buNone/>
            </a:pPr>
            <a:r>
              <a:rPr lang="es-MX" dirty="0" smtClean="0"/>
              <a:t>   abonados y deshierbes.</a:t>
            </a:r>
          </a:p>
          <a:p>
            <a:r>
              <a:rPr lang="es-MX" dirty="0" smtClean="0"/>
              <a:t>La densidad de plantación recomendada es de 1.23 a 1.30 metros</a:t>
            </a:r>
          </a:p>
          <a:p>
            <a:pPr>
              <a:buNone/>
            </a:pPr>
            <a:r>
              <a:rPr lang="es-MX" dirty="0" smtClean="0"/>
              <a:t>  entre hileras y 0.40 metros entre plantas, obteniendo así densidades de</a:t>
            </a:r>
          </a:p>
          <a:p>
            <a:pPr>
              <a:buNone/>
            </a:pPr>
            <a:r>
              <a:rPr lang="es-MX" dirty="0" smtClean="0"/>
              <a:t>  20 mil y 16 mil 667 plantas por hectárea, respectivamente.</a:t>
            </a:r>
          </a:p>
          <a:p>
            <a:r>
              <a:rPr lang="es-MX" dirty="0" smtClean="0"/>
              <a:t>En los estados del centro-norte (Aguascalientes y Zacatecas y algunos</a:t>
            </a:r>
          </a:p>
          <a:p>
            <a:pPr>
              <a:buNone/>
            </a:pPr>
            <a:r>
              <a:rPr lang="es-MX" dirty="0" smtClean="0"/>
              <a:t>   lugares de San Luis Potosí), el nopal verdura se planta a 10 cm entre planta</a:t>
            </a:r>
          </a:p>
          <a:p>
            <a:pPr>
              <a:buNone/>
            </a:pPr>
            <a:r>
              <a:rPr lang="es-MX" dirty="0" smtClean="0"/>
              <a:t>   y planta y 60-80 cm entre surcos.</a:t>
            </a:r>
            <a:endParaRPr lang="es-MX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BlackBerry\camera\IMG-20150318-004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37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BlackBerry\camera\IMG-20150318-004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45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1628875"/>
            <a:ext cx="5665181" cy="4248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30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Plantación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/>
            <a:r>
              <a:rPr lang="es-MX" dirty="0" smtClean="0"/>
              <a:t>Teniendo el material vegetativo ordenado y tratado se procede a distribuirlo en el terreno, en cada lugar donde se va a plantar. Se recomienda utilizar una pala recta o pala jardinera para hacer una pequeña cepa donde habrá de plantarse la penca. </a:t>
            </a:r>
          </a:p>
          <a:p>
            <a:pPr algn="just"/>
            <a:r>
              <a:rPr lang="es-MX" dirty="0" smtClean="0"/>
              <a:t>De la penca se enterrará solamente su tercera parte inferior con la finalidad de que en caso de pudriciones pueda disponer de 2/3 partes para replantarla, de esta forma queda buena superficie de reproducción y la parte enterrada corresponde a una área suficiente para el arraigamiento y estabilidad de la planta.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96" y="1954309"/>
            <a:ext cx="7054380" cy="392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1481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lackBerry\camera\IMG-20150319-004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39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100" y="1585913"/>
            <a:ext cx="37338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1043608" y="620688"/>
            <a:ext cx="6819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s-MX" dirty="0" smtClean="0"/>
              <a:t>La plantación se hace en dirección norte Sur, de modo que la penca </a:t>
            </a:r>
          </a:p>
          <a:p>
            <a:pPr algn="just"/>
            <a:r>
              <a:rPr lang="es-MX" dirty="0" smtClean="0"/>
              <a:t>este expuesta al sol directo donde sale en la mañana y donde se oculta</a:t>
            </a:r>
          </a:p>
          <a:p>
            <a:pPr algn="just"/>
            <a:r>
              <a:rPr lang="es-MX" dirty="0" smtClean="0"/>
              <a:t>al atardecer todo el tiempo. </a:t>
            </a:r>
            <a:endParaRPr lang="es-MX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Selección del material vegetativo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s-MX" dirty="0"/>
              <a:t>Las huertas donde se piensa obtener el material </a:t>
            </a:r>
            <a:r>
              <a:rPr lang="es-MX" dirty="0" smtClean="0"/>
              <a:t>vegetativo </a:t>
            </a:r>
            <a:r>
              <a:rPr lang="es-MX" dirty="0"/>
              <a:t>deben </a:t>
            </a:r>
            <a:r>
              <a:rPr lang="es-MX" dirty="0" smtClean="0"/>
              <a:t>reflejar</a:t>
            </a:r>
            <a:endParaRPr lang="es-MX" dirty="0"/>
          </a:p>
          <a:p>
            <a:pPr marL="0" indent="0">
              <a:buNone/>
            </a:pPr>
            <a:r>
              <a:rPr lang="es-MX" dirty="0" smtClean="0"/>
              <a:t>     un </a:t>
            </a:r>
            <a:r>
              <a:rPr lang="es-MX" dirty="0"/>
              <a:t>buen manejo, ya que con esto se </a:t>
            </a:r>
            <a:r>
              <a:rPr lang="es-MX" dirty="0" smtClean="0"/>
              <a:t>garantiza </a:t>
            </a:r>
            <a:r>
              <a:rPr lang="es-MX" dirty="0"/>
              <a:t>la sanidad y calidad de las</a:t>
            </a:r>
          </a:p>
          <a:p>
            <a:pPr marL="0" indent="0">
              <a:buNone/>
            </a:pPr>
            <a:r>
              <a:rPr lang="es-MX" dirty="0" smtClean="0"/>
              <a:t>     pencas</a:t>
            </a:r>
            <a:r>
              <a:rPr lang="es-MX" dirty="0"/>
              <a:t>.</a:t>
            </a:r>
          </a:p>
          <a:p>
            <a:r>
              <a:rPr lang="es-MX" dirty="0"/>
              <a:t>La penca debe presentar buenas </a:t>
            </a:r>
            <a:r>
              <a:rPr lang="es-MX" dirty="0" smtClean="0"/>
              <a:t>características </a:t>
            </a:r>
            <a:r>
              <a:rPr lang="es-MX" dirty="0"/>
              <a:t>morfológicas y de</a:t>
            </a:r>
          </a:p>
          <a:p>
            <a:pPr marL="0" indent="0">
              <a:buNone/>
            </a:pPr>
            <a:r>
              <a:rPr lang="es-MX" dirty="0" smtClean="0"/>
              <a:t>    sanidad</a:t>
            </a:r>
            <a:r>
              <a:rPr lang="es-MX" dirty="0"/>
              <a:t>, para poder ser seleccionada como material de programación,</a:t>
            </a:r>
          </a:p>
          <a:p>
            <a:pPr marL="0" indent="0">
              <a:buNone/>
            </a:pPr>
            <a:r>
              <a:rPr lang="es-MX" dirty="0" smtClean="0"/>
              <a:t>    entre </a:t>
            </a:r>
            <a:r>
              <a:rPr lang="es-MX" dirty="0"/>
              <a:t>las que se mencionan:</a:t>
            </a:r>
          </a:p>
          <a:p>
            <a:r>
              <a:rPr lang="es-MX" dirty="0" smtClean="0"/>
              <a:t>Buen </a:t>
            </a:r>
            <a:r>
              <a:rPr lang="es-MX" dirty="0"/>
              <a:t>vigor</a:t>
            </a:r>
          </a:p>
          <a:p>
            <a:r>
              <a:rPr lang="es-MX" dirty="0" smtClean="0"/>
              <a:t> </a:t>
            </a:r>
            <a:r>
              <a:rPr lang="es-MX" dirty="0"/>
              <a:t>Libre de plagas y enfermedades</a:t>
            </a:r>
          </a:p>
          <a:p>
            <a:r>
              <a:rPr lang="es-MX" dirty="0" smtClean="0"/>
              <a:t> </a:t>
            </a:r>
            <a:r>
              <a:rPr lang="es-MX" dirty="0"/>
              <a:t>Que no presenten malformaciones </a:t>
            </a:r>
            <a:r>
              <a:rPr lang="es-MX" dirty="0" smtClean="0"/>
              <a:t> físicas</a:t>
            </a:r>
            <a:endParaRPr lang="es-MX" dirty="0"/>
          </a:p>
          <a:p>
            <a:r>
              <a:rPr lang="es-MX" dirty="0" smtClean="0"/>
              <a:t> </a:t>
            </a:r>
            <a:r>
              <a:rPr lang="es-MX" dirty="0"/>
              <a:t>Que tengan de 1 a 2 años de edad</a:t>
            </a:r>
          </a:p>
          <a:p>
            <a:r>
              <a:rPr lang="es-MX" dirty="0" smtClean="0"/>
              <a:t> </a:t>
            </a:r>
            <a:r>
              <a:rPr lang="es-MX" dirty="0"/>
              <a:t>Que tenga como mínimo 30 </a:t>
            </a:r>
            <a:r>
              <a:rPr lang="es-MX" dirty="0" smtClean="0"/>
              <a:t>centímetros </a:t>
            </a:r>
            <a:r>
              <a:rPr lang="es-MX" dirty="0"/>
              <a:t>(cm) de largo y 20 cm de</a:t>
            </a:r>
          </a:p>
          <a:p>
            <a:pPr marL="0" indent="0">
              <a:buNone/>
            </a:pPr>
            <a:r>
              <a:rPr lang="es-MX" dirty="0" smtClean="0"/>
              <a:t>      ancho</a:t>
            </a:r>
            <a:endParaRPr lang="es-MX" dirty="0"/>
          </a:p>
          <a:p>
            <a:r>
              <a:rPr lang="es-MX" dirty="0" smtClean="0"/>
              <a:t> </a:t>
            </a:r>
            <a:r>
              <a:rPr lang="es-MX" dirty="0"/>
              <a:t>Que sean plantas de buen grosor y suculencia</a:t>
            </a:r>
          </a:p>
          <a:p>
            <a:r>
              <a:rPr lang="es-MX" dirty="0" smtClean="0"/>
              <a:t> </a:t>
            </a:r>
            <a:r>
              <a:rPr lang="es-MX" dirty="0"/>
              <a:t>Que presenten corte en la parte de unión con la planta madre</a:t>
            </a:r>
          </a:p>
        </p:txBody>
      </p:sp>
    </p:spTree>
    <p:extLst>
      <p:ext uri="{BB962C8B-B14F-4D97-AF65-F5344CB8AC3E}">
        <p14:creationId xmlns:p14="http://schemas.microsoft.com/office/powerpoint/2010/main" val="2768121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Labores culturales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es-MX" dirty="0" smtClean="0"/>
              <a:t>Las malezas compiten con el cultivo por espacio, luz y nutrimentos. Además de que dificultan el manejo integral de plantas cultivadas, muchas de ellas son hospederas de plagas y enfermedades; por esta razón, es recomendable mantener el cultivo libre de malas hierbas.</a:t>
            </a:r>
          </a:p>
          <a:p>
            <a:pPr algn="just"/>
            <a:r>
              <a:rPr lang="es-MX" dirty="0" smtClean="0"/>
              <a:t>El control más común es de tipo manual, utilizando azadón o alguna otra herramienta adecuada; se pretende que el cultivo se mantenga libre de malas hierbas durante todo el año, sin embargo, por el costo que representa se  recomienda realizar cuando menos de 2 a 3 deshierbes al año durante la época de lluvias, que es cuando prolifera la maleza.</a:t>
            </a:r>
          </a:p>
          <a:p>
            <a:pPr algn="just">
              <a:buNone/>
            </a:pPr>
            <a:endParaRPr lang="es-MX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Aplicación  de abono orgánico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MX" dirty="0" smtClean="0"/>
              <a:t>En las regiones donde se cultiva, se alcanzan producciones elevadas de nopalitos, debido principalmente a las altas densidades de plantación y a la aplicación de abono orgánico fresco en gruesas capas que van de 25 a 40 cm de espesor. Tal aplicación significa además de la adición de nitrógeno, la incorporación de 600 u 800 toneladas por hectárea (t/ha), esto se hace con la finalidad de proporcionar humedad a la planta, ya que es una zona donde no cuenta con riego. El nitrógeno resulta indispensable para la brotación y crecimiento de renuevos.</a:t>
            </a:r>
            <a:endParaRPr lang="es-MX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4946948" cy="5533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00808"/>
            <a:ext cx="373380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Fertilización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MX" dirty="0"/>
              <a:t>En el nopal verdura se </a:t>
            </a:r>
            <a:r>
              <a:rPr lang="es-MX" dirty="0" smtClean="0"/>
              <a:t>obtienen buenos </a:t>
            </a:r>
            <a:r>
              <a:rPr lang="es-MX" dirty="0"/>
              <a:t>resultados cuando se </a:t>
            </a:r>
            <a:r>
              <a:rPr lang="es-MX" dirty="0" smtClean="0"/>
              <a:t>aplican 200 </a:t>
            </a:r>
            <a:r>
              <a:rPr lang="es-MX" dirty="0"/>
              <a:t>gramos de sulfato de amonio o 100 gramos de urea por planta</a:t>
            </a:r>
            <a:r>
              <a:rPr lang="es-MX" dirty="0" smtClean="0"/>
              <a:t>,</a:t>
            </a:r>
            <a:r>
              <a:rPr lang="es-MX" dirty="0"/>
              <a:t> estos resultados son mejores si el </a:t>
            </a:r>
            <a:r>
              <a:rPr lang="es-MX" dirty="0" err="1" smtClean="0"/>
              <a:t>ferti</a:t>
            </a:r>
            <a:r>
              <a:rPr lang="es-MX" dirty="0" smtClean="0"/>
              <a:t> </a:t>
            </a:r>
            <a:r>
              <a:rPr lang="es-MX" dirty="0" err="1"/>
              <a:t>lizante</a:t>
            </a:r>
            <a:r>
              <a:rPr lang="es-MX" dirty="0"/>
              <a:t> químico se aplica </a:t>
            </a:r>
            <a:r>
              <a:rPr lang="es-MX" dirty="0" smtClean="0"/>
              <a:t>junto con </a:t>
            </a:r>
            <a:r>
              <a:rPr lang="es-MX" dirty="0"/>
              <a:t>el abono orgánico. Se recomienda aplicar de 2 a 3 meses </a:t>
            </a:r>
            <a:r>
              <a:rPr lang="es-MX" dirty="0" smtClean="0"/>
              <a:t>después de </a:t>
            </a:r>
            <a:r>
              <a:rPr lang="es-MX" dirty="0"/>
              <a:t>establecida la plantación y en presencia de humedad. El Colegio </a:t>
            </a:r>
            <a:r>
              <a:rPr lang="es-MX" dirty="0" smtClean="0"/>
              <a:t>de Postgraduados </a:t>
            </a:r>
            <a:r>
              <a:rPr lang="es-MX" dirty="0"/>
              <a:t>recomienda aplicar 505 kilogramos por hectárea (</a:t>
            </a:r>
            <a:r>
              <a:rPr lang="es-MX" dirty="0" smtClean="0"/>
              <a:t>kg/ha) de </a:t>
            </a:r>
            <a:r>
              <a:rPr lang="es-MX" dirty="0"/>
              <a:t>sulfato de amonio y 217 kilogramos por hectárea de sulfato de </a:t>
            </a:r>
            <a:r>
              <a:rPr lang="es-MX" dirty="0" smtClean="0"/>
              <a:t>calcio simple</a:t>
            </a:r>
            <a:r>
              <a:rPr lang="es-MX" dirty="0"/>
              <a:t>, fraccionada en 12 aplicaciones.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86024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Poda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dirty="0"/>
              <a:t>Las podas se realizan con la </a:t>
            </a:r>
            <a:r>
              <a:rPr lang="es-MX" dirty="0" smtClean="0"/>
              <a:t>finalidad </a:t>
            </a:r>
            <a:r>
              <a:rPr lang="es-MX" dirty="0"/>
              <a:t>de dar a la planta una buena </a:t>
            </a:r>
            <a:r>
              <a:rPr lang="es-MX" dirty="0" smtClean="0"/>
              <a:t>forma, y </a:t>
            </a:r>
            <a:r>
              <a:rPr lang="es-MX" dirty="0"/>
              <a:t>así hacer más sencillo su manejo, evitando la reducción de calles </a:t>
            </a:r>
            <a:r>
              <a:rPr lang="es-MX" dirty="0" smtClean="0"/>
              <a:t>para facilitar </a:t>
            </a:r>
            <a:r>
              <a:rPr lang="es-MX" dirty="0"/>
              <a:t>el acceso al interior; además, con las </a:t>
            </a:r>
            <a:r>
              <a:rPr lang="es-MX" dirty="0" smtClean="0"/>
              <a:t>prácticas </a:t>
            </a:r>
            <a:r>
              <a:rPr lang="es-MX" dirty="0"/>
              <a:t>de podas </a:t>
            </a:r>
            <a:r>
              <a:rPr lang="es-MX" dirty="0" smtClean="0"/>
              <a:t>se estimula </a:t>
            </a:r>
            <a:r>
              <a:rPr lang="es-MX" dirty="0"/>
              <a:t>la brotación de renuevos.</a:t>
            </a:r>
          </a:p>
          <a:p>
            <a:r>
              <a:rPr lang="es-MX" dirty="0"/>
              <a:t>Es aconsejable eliminar aquellos </a:t>
            </a:r>
            <a:r>
              <a:rPr lang="es-MX" dirty="0" smtClean="0"/>
              <a:t>cladodios </a:t>
            </a:r>
            <a:r>
              <a:rPr lang="es-MX" dirty="0"/>
              <a:t>que se localizan en </a:t>
            </a:r>
            <a:r>
              <a:rPr lang="es-MX" dirty="0" smtClean="0"/>
              <a:t>posición y </a:t>
            </a:r>
            <a:r>
              <a:rPr lang="es-MX" dirty="0"/>
              <a:t>ángulos inadecuados a la iluminación solar, que se encuentran </a:t>
            </a:r>
            <a:r>
              <a:rPr lang="es-MX" dirty="0" smtClean="0"/>
              <a:t>muy juntos </a:t>
            </a:r>
            <a:r>
              <a:rPr lang="es-MX" dirty="0"/>
              <a:t>o en la base del tallo.</a:t>
            </a:r>
          </a:p>
          <a:p>
            <a:r>
              <a:rPr lang="es-MX" dirty="0"/>
              <a:t>En general, en el nopal verdura se recomiendan cuatro </a:t>
            </a:r>
            <a:r>
              <a:rPr lang="es-MX" dirty="0" smtClean="0"/>
              <a:t>tipos </a:t>
            </a:r>
            <a:r>
              <a:rPr lang="es-MX" dirty="0"/>
              <a:t>de </a:t>
            </a:r>
            <a:r>
              <a:rPr lang="es-MX" dirty="0" smtClean="0"/>
              <a:t>poda: poda </a:t>
            </a:r>
            <a:r>
              <a:rPr lang="es-MX" dirty="0"/>
              <a:t>de formación, sanitaria, </a:t>
            </a:r>
            <a:r>
              <a:rPr lang="es-MX" dirty="0" smtClean="0"/>
              <a:t> rejuvenecimiento </a:t>
            </a:r>
            <a:r>
              <a:rPr lang="es-MX" dirty="0"/>
              <a:t>y de </a:t>
            </a:r>
            <a:r>
              <a:rPr lang="es-MX" dirty="0" smtClean="0"/>
              <a:t>estimulación de raíces</a:t>
            </a:r>
            <a:r>
              <a:rPr lang="es-MX" dirty="0"/>
              <a:t>.</a:t>
            </a:r>
          </a:p>
          <a:p>
            <a:r>
              <a:rPr lang="es-MX" dirty="0"/>
              <a:t>Las plantas no deben dejarse crecer por encima de 80 cm.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77656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BlackBerry\camera\IMG-20150318-004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32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Riegos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s-MX" dirty="0"/>
              <a:t>El nopal es una planta que sobrevive tan solo con el agua de lluvia, </a:t>
            </a:r>
            <a:r>
              <a:rPr lang="es-MX" dirty="0" smtClean="0"/>
              <a:t>pero cuando </a:t>
            </a:r>
            <a:r>
              <a:rPr lang="es-MX" dirty="0"/>
              <a:t>se somete a </a:t>
            </a:r>
            <a:r>
              <a:rPr lang="es-MX" dirty="0" smtClean="0"/>
              <a:t>cultivo </a:t>
            </a:r>
            <a:r>
              <a:rPr lang="es-MX" dirty="0"/>
              <a:t>es necesaria una mayor </a:t>
            </a:r>
            <a:r>
              <a:rPr lang="es-MX" dirty="0" smtClean="0"/>
              <a:t>cantidad </a:t>
            </a:r>
            <a:r>
              <a:rPr lang="es-MX" dirty="0"/>
              <a:t>de agua </a:t>
            </a:r>
            <a:r>
              <a:rPr lang="es-MX" dirty="0" smtClean="0"/>
              <a:t>para tener </a:t>
            </a:r>
            <a:r>
              <a:rPr lang="es-MX" dirty="0"/>
              <a:t>mayor producción. </a:t>
            </a:r>
            <a:endParaRPr lang="es-MX" dirty="0" smtClean="0"/>
          </a:p>
          <a:p>
            <a:r>
              <a:rPr lang="es-MX" dirty="0" smtClean="0"/>
              <a:t>En </a:t>
            </a:r>
            <a:r>
              <a:rPr lang="es-MX" dirty="0"/>
              <a:t>el nopal verdura se requiere una </a:t>
            </a:r>
            <a:r>
              <a:rPr lang="es-MX" dirty="0" smtClean="0"/>
              <a:t>emisión constante </a:t>
            </a:r>
            <a:r>
              <a:rPr lang="es-MX" dirty="0"/>
              <a:t>de brotes, por lo que los requerimientos de agua también son</a:t>
            </a:r>
          </a:p>
          <a:p>
            <a:pPr marL="0" indent="0">
              <a:buNone/>
            </a:pPr>
            <a:r>
              <a:rPr lang="es-MX" dirty="0" smtClean="0"/>
              <a:t>    constantes</a:t>
            </a:r>
            <a:r>
              <a:rPr lang="es-MX" dirty="0"/>
              <a:t>. </a:t>
            </a:r>
            <a:endParaRPr lang="es-MX" dirty="0" smtClean="0"/>
          </a:p>
          <a:p>
            <a:r>
              <a:rPr lang="es-MX" dirty="0" smtClean="0"/>
              <a:t>Durante </a:t>
            </a:r>
            <a:r>
              <a:rPr lang="es-MX" dirty="0"/>
              <a:t>los meses de sequía es importante realizar riegos</a:t>
            </a:r>
          </a:p>
          <a:p>
            <a:pPr marL="0" indent="0">
              <a:buNone/>
            </a:pPr>
            <a:r>
              <a:rPr lang="es-MX" dirty="0" smtClean="0"/>
              <a:t>     ligeros</a:t>
            </a:r>
            <a:r>
              <a:rPr lang="es-MX" dirty="0"/>
              <a:t>. De preferencia, la plantación debe ubicarse cerca </a:t>
            </a:r>
            <a:r>
              <a:rPr lang="es-MX" dirty="0" smtClean="0"/>
              <a:t>           de </a:t>
            </a:r>
            <a:r>
              <a:rPr lang="es-MX" dirty="0"/>
              <a:t>una </a:t>
            </a:r>
            <a:r>
              <a:rPr lang="es-MX" dirty="0" smtClean="0"/>
              <a:t>fuente de </a:t>
            </a:r>
            <a:r>
              <a:rPr lang="es-MX" dirty="0"/>
              <a:t>agua para aplicar riegos ligeros cada 8 o 15 </a:t>
            </a:r>
            <a:r>
              <a:rPr lang="es-MX" dirty="0" smtClean="0"/>
              <a:t>   	días</a:t>
            </a:r>
            <a:r>
              <a:rPr lang="es-MX" dirty="0"/>
              <a:t>, dependiendo de </a:t>
            </a:r>
            <a:r>
              <a:rPr lang="es-MX" dirty="0" smtClean="0"/>
              <a:t>las necesidades </a:t>
            </a:r>
            <a:r>
              <a:rPr lang="es-MX" dirty="0"/>
              <a:t>de la plantación.</a:t>
            </a:r>
          </a:p>
        </p:txBody>
      </p:sp>
    </p:spTree>
    <p:extLst>
      <p:ext uri="{BB962C8B-B14F-4D97-AF65-F5344CB8AC3E}">
        <p14:creationId xmlns:p14="http://schemas.microsoft.com/office/powerpoint/2010/main" val="877646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BlackBerry\camera\IMG-20150318-004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102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Plagas y enfermedades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4525963"/>
          </a:xfrm>
        </p:spPr>
        <p:txBody>
          <a:bodyPr>
            <a:normAutofit/>
          </a:bodyPr>
          <a:lstStyle/>
          <a:p>
            <a:r>
              <a:rPr lang="es-MX" dirty="0"/>
              <a:t>De las plagas más importantes que atacan a este </a:t>
            </a:r>
            <a:r>
              <a:rPr lang="es-MX" dirty="0" smtClean="0"/>
              <a:t>cultivo</a:t>
            </a:r>
            <a:r>
              <a:rPr lang="es-MX" dirty="0"/>
              <a:t>, </a:t>
            </a:r>
            <a:r>
              <a:rPr lang="es-MX" dirty="0" smtClean="0"/>
              <a:t>podemos mencionar </a:t>
            </a:r>
            <a:r>
              <a:rPr lang="es-MX" dirty="0"/>
              <a:t>el picudo barrenador (</a:t>
            </a:r>
            <a:r>
              <a:rPr lang="es-MX" dirty="0" err="1"/>
              <a:t>Cactophagus</a:t>
            </a:r>
            <a:r>
              <a:rPr lang="es-MX" dirty="0"/>
              <a:t> </a:t>
            </a:r>
            <a:r>
              <a:rPr lang="es-MX" dirty="0" err="1" smtClean="0"/>
              <a:t>spinolae</a:t>
            </a:r>
            <a:r>
              <a:rPr lang="es-MX" dirty="0" smtClean="0"/>
              <a:t> </a:t>
            </a:r>
            <a:r>
              <a:rPr lang="es-MX" dirty="0" err="1"/>
              <a:t>Gyll</a:t>
            </a:r>
            <a:r>
              <a:rPr lang="es-MX" dirty="0"/>
              <a:t>), el </a:t>
            </a:r>
            <a:r>
              <a:rPr lang="es-MX" dirty="0" smtClean="0"/>
              <a:t>picudo de </a:t>
            </a:r>
            <a:r>
              <a:rPr lang="es-MX" dirty="0"/>
              <a:t>las espinas (</a:t>
            </a:r>
            <a:r>
              <a:rPr lang="es-MX" dirty="0" err="1"/>
              <a:t>Cylindrocoptorus</a:t>
            </a:r>
            <a:r>
              <a:rPr lang="es-MX" dirty="0"/>
              <a:t> </a:t>
            </a:r>
            <a:r>
              <a:rPr lang="es-MX" dirty="0" err="1"/>
              <a:t>biradiatus</a:t>
            </a:r>
            <a:r>
              <a:rPr lang="es-MX" dirty="0"/>
              <a:t> </a:t>
            </a:r>
            <a:r>
              <a:rPr lang="es-MX" dirty="0" err="1"/>
              <a:t>Champs</a:t>
            </a:r>
            <a:r>
              <a:rPr lang="es-MX" dirty="0"/>
              <a:t>), el gusano </a:t>
            </a:r>
            <a:r>
              <a:rPr lang="es-MX" dirty="0" smtClean="0"/>
              <a:t>blanco del </a:t>
            </a:r>
            <a:r>
              <a:rPr lang="es-MX" dirty="0"/>
              <a:t>nopal (Lanífera </a:t>
            </a:r>
            <a:r>
              <a:rPr lang="es-MX" dirty="0" err="1"/>
              <a:t>Cyclades</a:t>
            </a:r>
            <a:r>
              <a:rPr lang="es-MX" dirty="0"/>
              <a:t> </a:t>
            </a:r>
            <a:r>
              <a:rPr lang="es-MX" dirty="0" err="1"/>
              <a:t>Druce</a:t>
            </a:r>
            <a:r>
              <a:rPr lang="es-MX" dirty="0"/>
              <a:t>), el gusano cebra (</a:t>
            </a:r>
            <a:r>
              <a:rPr lang="es-MX" dirty="0" err="1"/>
              <a:t>Olycella</a:t>
            </a:r>
            <a:r>
              <a:rPr lang="es-MX" dirty="0"/>
              <a:t> </a:t>
            </a:r>
            <a:r>
              <a:rPr lang="es-MX" dirty="0" err="1" smtClean="0"/>
              <a:t>nephelepsa</a:t>
            </a:r>
            <a:r>
              <a:rPr lang="es-MX" dirty="0" smtClean="0"/>
              <a:t> </a:t>
            </a:r>
            <a:r>
              <a:rPr lang="es-MX" dirty="0" err="1" smtClean="0"/>
              <a:t>Dyar</a:t>
            </a:r>
            <a:r>
              <a:rPr lang="es-MX" dirty="0"/>
              <a:t>) y la grana o cochinilla (</a:t>
            </a:r>
            <a:r>
              <a:rPr lang="es-MX" dirty="0" err="1"/>
              <a:t>Dactylopius</a:t>
            </a:r>
            <a:r>
              <a:rPr lang="es-MX" dirty="0"/>
              <a:t> indica Green), entre otras.</a:t>
            </a:r>
          </a:p>
        </p:txBody>
      </p:sp>
    </p:spTree>
    <p:extLst>
      <p:ext uri="{BB962C8B-B14F-4D97-AF65-F5344CB8AC3E}">
        <p14:creationId xmlns:p14="http://schemas.microsoft.com/office/powerpoint/2010/main" val="218359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1"/>
            <a:ext cx="3085478" cy="237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672"/>
            <a:ext cx="4150932" cy="237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18406"/>
            <a:ext cx="2786038" cy="208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653147"/>
            <a:ext cx="3204783" cy="2152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971600" y="3140968"/>
            <a:ext cx="1936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p</a:t>
            </a:r>
            <a:r>
              <a:rPr lang="es-MX" dirty="0" smtClean="0"/>
              <a:t>icudo barrenador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5076056" y="3140968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Picudo espina</a:t>
            </a:r>
            <a:endParaRPr lang="es-MX" dirty="0"/>
          </a:p>
        </p:txBody>
      </p:sp>
      <p:sp>
        <p:nvSpPr>
          <p:cNvPr id="6" name="5 CuadroTexto"/>
          <p:cNvSpPr txBox="1"/>
          <p:nvPr/>
        </p:nvSpPr>
        <p:spPr>
          <a:xfrm>
            <a:off x="971600" y="6093296"/>
            <a:ext cx="168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Grana cochinilla</a:t>
            </a:r>
            <a:endParaRPr lang="es-MX" dirty="0"/>
          </a:p>
        </p:txBody>
      </p:sp>
      <p:sp>
        <p:nvSpPr>
          <p:cNvPr id="7" name="6 CuadroTexto"/>
          <p:cNvSpPr txBox="1"/>
          <p:nvPr/>
        </p:nvSpPr>
        <p:spPr>
          <a:xfrm>
            <a:off x="5292080" y="6093296"/>
            <a:ext cx="1470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Gusano cebra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5726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BlackBerry\camera\IMG-20150318-004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909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8680"/>
            <a:ext cx="4002360" cy="2801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3" descr="Resultado de imagen de alternaria en nopal"/>
          <p:cNvSpPr>
            <a:spLocks noChangeAspect="1" noChangeArrowheads="1"/>
          </p:cNvSpPr>
          <p:nvPr/>
        </p:nvSpPr>
        <p:spPr bwMode="auto">
          <a:xfrm>
            <a:off x="1349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5" descr="Resultado de imagen de alternaria en nopal"/>
          <p:cNvSpPr>
            <a:spLocks noChangeAspect="1" noChangeArrowheads="1"/>
          </p:cNvSpPr>
          <p:nvPr/>
        </p:nvSpPr>
        <p:spPr bwMode="auto">
          <a:xfrm>
            <a:off x="287338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29" y="3369171"/>
            <a:ext cx="4117519" cy="3084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788024" y="1196752"/>
            <a:ext cx="1993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Mancha bacteriana</a:t>
            </a:r>
            <a:endParaRPr lang="es-MX" dirty="0"/>
          </a:p>
        </p:txBody>
      </p:sp>
      <p:sp>
        <p:nvSpPr>
          <p:cNvPr id="5" name="4 CuadroTexto"/>
          <p:cNvSpPr txBox="1"/>
          <p:nvPr/>
        </p:nvSpPr>
        <p:spPr>
          <a:xfrm>
            <a:off x="899592" y="5229200"/>
            <a:ext cx="316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Mancha o secamiento de penca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65642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BlackBerry\camera\IMG-20150318-004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56692"/>
            <a:ext cx="6348197" cy="476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755576" y="3284984"/>
            <a:ext cx="1262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Fitoplasma</a:t>
            </a:r>
            <a:r>
              <a:rPr lang="es-MX" dirty="0" smtClean="0"/>
              <a:t> 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410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Cosecha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525963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La mayor </a:t>
            </a:r>
            <a:r>
              <a:rPr lang="es-MX" dirty="0" smtClean="0"/>
              <a:t>cantidad </a:t>
            </a:r>
            <a:r>
              <a:rPr lang="es-MX" dirty="0"/>
              <a:t>de producción se </a:t>
            </a:r>
            <a:r>
              <a:rPr lang="es-MX" dirty="0" smtClean="0"/>
              <a:t>obtiene </a:t>
            </a:r>
            <a:r>
              <a:rPr lang="es-MX" dirty="0"/>
              <a:t>mediante la época de </a:t>
            </a:r>
            <a:r>
              <a:rPr lang="es-MX" dirty="0" smtClean="0"/>
              <a:t>mayor humedad </a:t>
            </a:r>
            <a:r>
              <a:rPr lang="es-MX" dirty="0"/>
              <a:t>y temperatura (mayo a </a:t>
            </a:r>
            <a:r>
              <a:rPr lang="es-MX" dirty="0" smtClean="0"/>
              <a:t>septiembre</a:t>
            </a:r>
            <a:r>
              <a:rPr lang="es-MX" dirty="0"/>
              <a:t>), correspondiendo </a:t>
            </a:r>
            <a:r>
              <a:rPr lang="es-MX" dirty="0" smtClean="0"/>
              <a:t>estos meses </a:t>
            </a:r>
            <a:r>
              <a:rPr lang="es-MX" dirty="0"/>
              <a:t>al periodo de lluvias. Sin embargo, el precio es más bajo </a:t>
            </a:r>
            <a:r>
              <a:rPr lang="es-MX" dirty="0" smtClean="0"/>
              <a:t>durante este tiempo</a:t>
            </a:r>
            <a:r>
              <a:rPr lang="es-MX" dirty="0"/>
              <a:t>.</a:t>
            </a:r>
          </a:p>
          <a:p>
            <a:r>
              <a:rPr lang="es-MX" dirty="0"/>
              <a:t>La cosecha se lleva a cabo cuando los brotes alcanzan un </a:t>
            </a:r>
            <a:r>
              <a:rPr lang="es-MX" dirty="0" smtClean="0"/>
              <a:t>peso aproximado </a:t>
            </a:r>
            <a:r>
              <a:rPr lang="es-MX" dirty="0"/>
              <a:t>de 100 a 120 gramos, o que midan de 10 a 15 cm de </a:t>
            </a:r>
            <a:r>
              <a:rPr lang="es-MX" dirty="0" smtClean="0"/>
              <a:t>largo; aunque </a:t>
            </a:r>
            <a:r>
              <a:rPr lang="es-MX" dirty="0"/>
              <a:t>no siempre se sigue este patrón de cosecha, pues el </a:t>
            </a:r>
            <a:r>
              <a:rPr lang="es-MX" dirty="0" smtClean="0"/>
              <a:t>tamaño puede </a:t>
            </a:r>
            <a:r>
              <a:rPr lang="es-MX" dirty="0"/>
              <a:t>variar según los gustos del consumidor y las exigencias del </a:t>
            </a:r>
            <a:r>
              <a:rPr lang="es-MX" dirty="0" smtClean="0"/>
              <a:t>mercado demandante</a:t>
            </a:r>
            <a:r>
              <a:rPr lang="es-MX" dirty="0"/>
              <a:t>.</a:t>
            </a:r>
          </a:p>
          <a:p>
            <a:r>
              <a:rPr lang="es-MX" dirty="0"/>
              <a:t>El corte del nopalito se realiza con un cuchillo bien </a:t>
            </a:r>
            <a:r>
              <a:rPr lang="es-MX" dirty="0" smtClean="0"/>
              <a:t>filoso</a:t>
            </a:r>
            <a:r>
              <a:rPr lang="es-MX" dirty="0"/>
              <a:t>, se sujeta</a:t>
            </a:r>
          </a:p>
          <a:p>
            <a:r>
              <a:rPr lang="es-MX" dirty="0" smtClean="0"/>
              <a:t>     firmemente </a:t>
            </a:r>
            <a:r>
              <a:rPr lang="es-MX" dirty="0"/>
              <a:t>con una mano y con la otra se realiza el corte, justo </a:t>
            </a:r>
            <a:r>
              <a:rPr lang="es-MX" dirty="0" smtClean="0"/>
              <a:t>en la unión </a:t>
            </a:r>
            <a:r>
              <a:rPr lang="es-MX" dirty="0"/>
              <a:t>de la base entre la penca y el </a:t>
            </a:r>
            <a:r>
              <a:rPr lang="es-MX" dirty="0" smtClean="0"/>
              <a:t>brote.</a:t>
            </a:r>
            <a:r>
              <a:rPr lang="es-MX" dirty="0"/>
              <a:t> </a:t>
            </a:r>
            <a:r>
              <a:rPr lang="es-MX" b="1" dirty="0"/>
              <a:t>La cosecha se </a:t>
            </a:r>
            <a:r>
              <a:rPr lang="es-MX" b="1" dirty="0" smtClean="0"/>
              <a:t>realiza por </a:t>
            </a:r>
            <a:r>
              <a:rPr lang="es-MX" b="1" dirty="0"/>
              <a:t>la mañana.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3684767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525963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Si se desea producir brotes </a:t>
            </a:r>
            <a:r>
              <a:rPr lang="es-MX" dirty="0" smtClean="0"/>
              <a:t>tiernos continuamente </a:t>
            </a:r>
            <a:r>
              <a:rPr lang="es-MX" dirty="0"/>
              <a:t>(durante todo </a:t>
            </a:r>
            <a:r>
              <a:rPr lang="es-MX" dirty="0" smtClean="0"/>
              <a:t>el año</a:t>
            </a:r>
            <a:r>
              <a:rPr lang="es-MX" dirty="0"/>
              <a:t>), con cortes de 8 o 15 días, es necesario aplicar </a:t>
            </a:r>
            <a:r>
              <a:rPr lang="es-MX" dirty="0" smtClean="0"/>
              <a:t>fertilizante</a:t>
            </a:r>
            <a:r>
              <a:rPr lang="es-MX" dirty="0"/>
              <a:t>, </a:t>
            </a:r>
            <a:r>
              <a:rPr lang="es-MX" dirty="0" smtClean="0"/>
              <a:t>abono orgánico </a:t>
            </a:r>
            <a:r>
              <a:rPr lang="es-MX" dirty="0"/>
              <a:t>y </a:t>
            </a:r>
            <a:r>
              <a:rPr lang="es-MX" dirty="0" smtClean="0"/>
              <a:t>riego</a:t>
            </a:r>
            <a:r>
              <a:rPr lang="es-MX" dirty="0"/>
              <a:t>, cuando el </a:t>
            </a:r>
            <a:r>
              <a:rPr lang="es-MX" dirty="0" smtClean="0"/>
              <a:t>cultivo </a:t>
            </a:r>
            <a:r>
              <a:rPr lang="es-MX" dirty="0"/>
              <a:t>lo requiera, como ya ha </a:t>
            </a:r>
            <a:r>
              <a:rPr lang="es-MX" dirty="0" smtClean="0"/>
              <a:t>quedado indicado </a:t>
            </a:r>
            <a:r>
              <a:rPr lang="es-MX" dirty="0"/>
              <a:t>en el punto de labores culturales.</a:t>
            </a:r>
          </a:p>
          <a:p>
            <a:r>
              <a:rPr lang="es-MX" dirty="0"/>
              <a:t>Con un buen manejo la producción inicia dos o tres meses </a:t>
            </a:r>
            <a:r>
              <a:rPr lang="es-MX" dirty="0" smtClean="0"/>
              <a:t>después de </a:t>
            </a:r>
            <a:r>
              <a:rPr lang="es-MX" dirty="0"/>
              <a:t>efectuada la plantación, cosechando cada 8 o 15 días una </a:t>
            </a:r>
            <a:r>
              <a:rPr lang="es-MX" dirty="0" smtClean="0"/>
              <a:t>cantidad    promedio </a:t>
            </a:r>
            <a:r>
              <a:rPr lang="es-MX" dirty="0"/>
              <a:t>de tres brotes por planta durante los </a:t>
            </a:r>
            <a:r>
              <a:rPr lang="es-MX" dirty="0" smtClean="0"/>
              <a:t>        primeros </a:t>
            </a:r>
            <a:r>
              <a:rPr lang="es-MX" dirty="0"/>
              <a:t>meses.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70317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BlackBerry\camera\IMG-20150318-004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84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BlackBerry\camera\IMG-20150318-004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335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BlackBerry\camera\IMG-20150318-00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9909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BlackBerry\camera\IMG-20150318-00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375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BlackBerry\camera\IMG-20150318-004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4886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BlackBerry\camera\IMG-20150318-004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30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es-MX" dirty="0" smtClean="0"/>
              <a:t>Tratamiento del material vegetativo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solidFill>
            <a:srgbClr val="FFC000"/>
          </a:solidFill>
        </p:spPr>
        <p:txBody>
          <a:bodyPr>
            <a:normAutofit lnSpcReduction="10000"/>
          </a:bodyPr>
          <a:lstStyle/>
          <a:p>
            <a:pPr algn="just"/>
            <a:r>
              <a:rPr lang="es-MX" dirty="0"/>
              <a:t>Una vez cortado el material </a:t>
            </a:r>
            <a:r>
              <a:rPr lang="es-MX" dirty="0" smtClean="0"/>
              <a:t>vegetativo </a:t>
            </a:r>
            <a:r>
              <a:rPr lang="es-MX" dirty="0"/>
              <a:t>seleccionado, se procede a </a:t>
            </a:r>
            <a:r>
              <a:rPr lang="es-MX" dirty="0" smtClean="0"/>
              <a:t>la desinfección </a:t>
            </a:r>
            <a:r>
              <a:rPr lang="es-MX" dirty="0"/>
              <a:t>de la heridas con caldo bordelés al 2% </a:t>
            </a:r>
            <a:endParaRPr lang="es-MX" dirty="0" smtClean="0"/>
          </a:p>
          <a:p>
            <a:pPr marL="0" indent="0" algn="just">
              <a:buNone/>
            </a:pPr>
            <a:r>
              <a:rPr lang="es-MX" dirty="0" smtClean="0"/>
              <a:t>(2 </a:t>
            </a:r>
            <a:r>
              <a:rPr lang="es-MX" dirty="0"/>
              <a:t>kilogramos (</a:t>
            </a:r>
            <a:r>
              <a:rPr lang="es-MX" dirty="0" smtClean="0"/>
              <a:t>kg) de </a:t>
            </a:r>
            <a:r>
              <a:rPr lang="es-MX" dirty="0"/>
              <a:t>cal, 2 kg de sulfato de cobre tribásico y 100 litros (L) de agua), </a:t>
            </a:r>
            <a:r>
              <a:rPr lang="es-MX" dirty="0" smtClean="0"/>
              <a:t>las pencas </a:t>
            </a:r>
            <a:r>
              <a:rPr lang="es-MX" dirty="0"/>
              <a:t>se ponen a medida sombra durante un periodo de 15 a 20 </a:t>
            </a:r>
            <a:r>
              <a:rPr lang="es-MX" dirty="0" smtClean="0"/>
              <a:t>días para </a:t>
            </a:r>
            <a:r>
              <a:rPr lang="es-MX" dirty="0" err="1"/>
              <a:t>oreamiento</a:t>
            </a:r>
            <a:r>
              <a:rPr lang="es-MX" dirty="0"/>
              <a:t> y </a:t>
            </a:r>
            <a:r>
              <a:rPr lang="es-MX" dirty="0" smtClean="0"/>
              <a:t> cicatrización</a:t>
            </a:r>
            <a:r>
              <a:rPr lang="es-MX" dirty="0"/>
              <a:t>, colocando las pencas de canto al suelo.</a:t>
            </a:r>
          </a:p>
        </p:txBody>
      </p:sp>
    </p:spTree>
    <p:extLst>
      <p:ext uri="{BB962C8B-B14F-4D97-AF65-F5344CB8AC3E}">
        <p14:creationId xmlns:p14="http://schemas.microsoft.com/office/powerpoint/2010/main" val="25801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SUPERFICIE DE EXPLOTACIÓN</a:t>
            </a:r>
            <a:endParaRPr lang="es-MX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1403648" y="1484784"/>
          <a:ext cx="6172200" cy="40939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latin typeface="Calibri"/>
                          <a:ea typeface="Calibri"/>
                          <a:cs typeface="Times New Roman"/>
                        </a:rPr>
                        <a:t>Estado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Superficie plantada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(ha)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Producción (ton.)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Distrito Federal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 smtClean="0">
                          <a:latin typeface="Calibri"/>
                          <a:ea typeface="Calibri"/>
                          <a:cs typeface="Times New Roman"/>
                        </a:rPr>
                        <a:t>4,337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 smtClean="0">
                          <a:latin typeface="Calibri"/>
                          <a:ea typeface="Calibri"/>
                          <a:cs typeface="Times New Roman"/>
                        </a:rPr>
                        <a:t>294, </a:t>
                      </a:r>
                      <a:r>
                        <a:rPr lang="es-MX" sz="1100" b="1" dirty="0">
                          <a:latin typeface="Calibri"/>
                          <a:ea typeface="Calibri"/>
                          <a:cs typeface="Times New Roman"/>
                        </a:rPr>
                        <a:t>485.90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Baja California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608.50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latin typeface="Calibri"/>
                          <a:ea typeface="Calibri"/>
                          <a:cs typeface="Times New Roman"/>
                        </a:rPr>
                        <a:t>26 </a:t>
                      </a:r>
                      <a:r>
                        <a:rPr lang="es-MX" sz="1100" b="1" dirty="0" smtClean="0">
                          <a:latin typeface="Calibri"/>
                          <a:ea typeface="Calibri"/>
                          <a:cs typeface="Times New Roman"/>
                        </a:rPr>
                        <a:t>,959.13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Jalisco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454.75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>
                          <a:latin typeface="Calibri"/>
                          <a:ea typeface="Calibri"/>
                          <a:cs typeface="Times New Roman"/>
                        </a:rPr>
                        <a:t>13 </a:t>
                      </a:r>
                      <a:r>
                        <a:rPr lang="es-MX" sz="1100" b="1" dirty="0" smtClean="0">
                          <a:latin typeface="Calibri"/>
                          <a:ea typeface="Calibri"/>
                          <a:cs typeface="Times New Roman"/>
                        </a:rPr>
                        <a:t>,790.86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San Luis Potosí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436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 smtClean="0">
                          <a:latin typeface="Calibri"/>
                          <a:ea typeface="Calibri"/>
                          <a:cs typeface="Times New Roman"/>
                        </a:rPr>
                        <a:t>1,423.06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Zacatecas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409.25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 smtClean="0">
                          <a:latin typeface="Calibri"/>
                          <a:ea typeface="Calibri"/>
                          <a:cs typeface="Times New Roman"/>
                        </a:rPr>
                        <a:t>4,860.71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Michoacán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271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 smtClean="0">
                          <a:latin typeface="Calibri"/>
                          <a:ea typeface="Calibri"/>
                          <a:cs typeface="Times New Roman"/>
                        </a:rPr>
                        <a:t>7,244.98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Aguascalientes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207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 smtClean="0">
                          <a:latin typeface="Calibri"/>
                          <a:ea typeface="Calibri"/>
                          <a:cs typeface="Times New Roman"/>
                        </a:rPr>
                        <a:t>9,275.00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Puebla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147.50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 smtClean="0">
                          <a:latin typeface="Calibri"/>
                          <a:ea typeface="Calibri"/>
                          <a:cs typeface="Times New Roman"/>
                        </a:rPr>
                        <a:t>10, </a:t>
                      </a:r>
                      <a:r>
                        <a:rPr lang="es-MX" sz="1100" b="1" dirty="0">
                          <a:latin typeface="Calibri"/>
                          <a:ea typeface="Calibri"/>
                          <a:cs typeface="Times New Roman"/>
                        </a:rPr>
                        <a:t>820.00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Oaxaca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>
                          <a:latin typeface="Calibri"/>
                          <a:ea typeface="Calibri"/>
                          <a:cs typeface="Times New Roman"/>
                        </a:rPr>
                        <a:t>121.90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100" b="1" dirty="0" smtClean="0">
                          <a:latin typeface="Calibri"/>
                          <a:ea typeface="Calibri"/>
                          <a:cs typeface="Times New Roman"/>
                        </a:rPr>
                        <a:t>1,351.81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600" b="1">
                          <a:latin typeface="Calibri"/>
                          <a:ea typeface="Calibri"/>
                          <a:cs typeface="Times New Roman"/>
                        </a:rPr>
                        <a:t>Total</a:t>
                      </a:r>
                      <a:endParaRPr lang="es-MX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 smtClean="0">
                          <a:latin typeface="Calibri"/>
                          <a:ea typeface="Calibri"/>
                          <a:cs typeface="Times New Roman"/>
                        </a:rPr>
                        <a:t>12, </a:t>
                      </a:r>
                      <a:r>
                        <a:rPr lang="es-MX" sz="1800" b="1" dirty="0">
                          <a:latin typeface="Calibri"/>
                          <a:ea typeface="Calibri"/>
                          <a:cs typeface="Times New Roman"/>
                        </a:rPr>
                        <a:t>472.59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MX" sz="1800" b="1" dirty="0">
                          <a:latin typeface="Calibri"/>
                          <a:ea typeface="Calibri"/>
                          <a:cs typeface="Times New Roman"/>
                        </a:rPr>
                        <a:t>723 </a:t>
                      </a:r>
                      <a:r>
                        <a:rPr lang="es-MX" sz="1800" b="1" dirty="0" smtClean="0">
                          <a:latin typeface="Calibri"/>
                          <a:ea typeface="Calibri"/>
                          <a:cs typeface="Times New Roman"/>
                        </a:rPr>
                        <a:t>,815.42</a:t>
                      </a:r>
                      <a:endParaRPr lang="es-MX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Volumen y rendimiento 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lnSpcReduction="10000"/>
          </a:bodyPr>
          <a:lstStyle/>
          <a:p>
            <a:r>
              <a:rPr lang="es-MX" dirty="0"/>
              <a:t>La producción anual del nopal verdura asciende a 723 mil 815.42 </a:t>
            </a:r>
            <a:r>
              <a:rPr lang="es-MX" dirty="0" smtClean="0"/>
              <a:t>toneladas y </a:t>
            </a:r>
            <a:r>
              <a:rPr lang="es-MX" dirty="0"/>
              <a:t>el rendimiento promedio es 59.32 t/ha, mismo que es </a:t>
            </a:r>
            <a:r>
              <a:rPr lang="es-MX" dirty="0" smtClean="0"/>
              <a:t>susceptible de elevarse </a:t>
            </a:r>
            <a:r>
              <a:rPr lang="es-MX" dirty="0"/>
              <a:t>con la incorporación de técnicas apropiadas.</a:t>
            </a:r>
          </a:p>
          <a:p>
            <a:r>
              <a:rPr lang="es-MX" dirty="0"/>
              <a:t>La potencialidad del nopal verdura es muy amplia toda vez que </a:t>
            </a:r>
            <a:r>
              <a:rPr lang="es-MX" dirty="0" smtClean="0"/>
              <a:t>la demanda </a:t>
            </a:r>
            <a:r>
              <a:rPr lang="es-MX" dirty="0"/>
              <a:t>es creciente, y que nuestro país presenta una variada gama de</a:t>
            </a:r>
          </a:p>
          <a:p>
            <a:pPr marL="0" indent="0">
              <a:buNone/>
            </a:pPr>
            <a:r>
              <a:rPr lang="es-MX" dirty="0" smtClean="0"/>
              <a:t>   condiciones </a:t>
            </a:r>
            <a:r>
              <a:rPr lang="es-MX" dirty="0"/>
              <a:t>para su </a:t>
            </a:r>
            <a:r>
              <a:rPr lang="es-MX" dirty="0" smtClean="0"/>
              <a:t>cultivo </a:t>
            </a:r>
            <a:r>
              <a:rPr lang="es-MX" dirty="0"/>
              <a:t>y desarrollo.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5253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BlackBerry\camera\IMG-20150318-004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645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19213" y="633413"/>
            <a:ext cx="6505575" cy="5591175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BlackBerry\camera\IMG-20150318-004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4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Preparación del terreno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es-MX" dirty="0"/>
              <a:t>Es necesario un barbecho y un rastreo cruzado para que el </a:t>
            </a:r>
            <a:r>
              <a:rPr lang="es-MX" dirty="0" smtClean="0"/>
              <a:t>suelo quede </a:t>
            </a:r>
            <a:r>
              <a:rPr lang="es-MX" dirty="0"/>
              <a:t>bien mullido, considerando que se cuenta con un terreno plano.</a:t>
            </a:r>
          </a:p>
          <a:p>
            <a:pPr algn="just"/>
            <a:r>
              <a:rPr lang="es-MX" dirty="0"/>
              <a:t>Cuando el terreno es accidentado, es conveniente hacer terrazas de 8 </a:t>
            </a:r>
            <a:r>
              <a:rPr lang="es-MX" dirty="0" smtClean="0"/>
              <a:t>a 10 </a:t>
            </a:r>
            <a:r>
              <a:rPr lang="es-MX" dirty="0"/>
              <a:t>m de ancho; si la pendiente del terreno lo permite, se puede </a:t>
            </a:r>
            <a:r>
              <a:rPr lang="es-MX" dirty="0" smtClean="0"/>
              <a:t>construir terrazas </a:t>
            </a:r>
            <a:r>
              <a:rPr lang="es-MX" dirty="0"/>
              <a:t>de mayor anchura. Con las terrazas se pretende que el </a:t>
            </a:r>
            <a:r>
              <a:rPr lang="es-MX" dirty="0" smtClean="0"/>
              <a:t>terreno quede </a:t>
            </a:r>
            <a:r>
              <a:rPr lang="es-MX" dirty="0"/>
              <a:t>lo más plano posible, para poder aplicar algunos riegos. </a:t>
            </a:r>
            <a:r>
              <a:rPr lang="es-MX" dirty="0" smtClean="0"/>
              <a:t>También es </a:t>
            </a:r>
            <a:r>
              <a:rPr lang="es-MX" dirty="0"/>
              <a:t>recomendable realizar curvas a nivel.</a:t>
            </a:r>
          </a:p>
        </p:txBody>
      </p:sp>
    </p:spTree>
    <p:extLst>
      <p:ext uri="{BB962C8B-B14F-4D97-AF65-F5344CB8AC3E}">
        <p14:creationId xmlns:p14="http://schemas.microsoft.com/office/powerpoint/2010/main" val="404682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48880"/>
            <a:ext cx="3759406" cy="2890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907958" cy="288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11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/>
              <a:t>Trazo de plantación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En el caso de terrenos con pendientes, deben realizarse trabajos </a:t>
            </a:r>
            <a:r>
              <a:rPr lang="es-MX" dirty="0" smtClean="0"/>
              <a:t>de conservación </a:t>
            </a:r>
            <a:r>
              <a:rPr lang="es-MX" dirty="0"/>
              <a:t>de suelos, como bordos a nivel o terrazas para evitar la</a:t>
            </a:r>
          </a:p>
          <a:p>
            <a:pPr marL="0" indent="0">
              <a:buNone/>
            </a:pPr>
            <a:r>
              <a:rPr lang="es-MX" dirty="0" smtClean="0"/>
              <a:t>    pérdida </a:t>
            </a:r>
            <a:r>
              <a:rPr lang="es-MX" dirty="0"/>
              <a:t>de suelo por erosión hídrica.</a:t>
            </a:r>
          </a:p>
          <a:p>
            <a:r>
              <a:rPr lang="es-MX" dirty="0"/>
              <a:t>En terrenos planos, trazar las líneas a las </a:t>
            </a:r>
            <a:r>
              <a:rPr lang="es-MX" dirty="0" smtClean="0"/>
              <a:t>distancias </a:t>
            </a:r>
            <a:r>
              <a:rPr lang="es-MX" dirty="0"/>
              <a:t>establecidas por </a:t>
            </a:r>
            <a:r>
              <a:rPr lang="es-MX" dirty="0" smtClean="0"/>
              <a:t>el terreno </a:t>
            </a:r>
            <a:r>
              <a:rPr lang="es-MX" dirty="0"/>
              <a:t>preparado, para posteriormente proceder a plantar. El trazo de </a:t>
            </a:r>
            <a:r>
              <a:rPr lang="es-MX" dirty="0" smtClean="0"/>
              <a:t>la plantación </a:t>
            </a:r>
            <a:r>
              <a:rPr lang="es-MX" dirty="0"/>
              <a:t>se realiza con la ayuda de un hilo, cinta métrica y cal, </a:t>
            </a:r>
            <a:r>
              <a:rPr lang="es-MX" dirty="0" smtClean="0"/>
              <a:t>tratando que </a:t>
            </a:r>
            <a:r>
              <a:rPr lang="es-MX" dirty="0"/>
              <a:t>el rayado quede bien marcado</a:t>
            </a:r>
          </a:p>
        </p:txBody>
      </p:sp>
    </p:spTree>
    <p:extLst>
      <p:ext uri="{BB962C8B-B14F-4D97-AF65-F5344CB8AC3E}">
        <p14:creationId xmlns:p14="http://schemas.microsoft.com/office/powerpoint/2010/main" val="24531683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1788</Words>
  <Application>Microsoft Office PowerPoint</Application>
  <PresentationFormat>Presentación en pantalla (4:3)</PresentationFormat>
  <Paragraphs>125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Tema de Office</vt:lpstr>
      <vt:lpstr>Apoyo a la infraestructura hidráulica para elevar la productividad agrícola en los ejidos Cuautla y La Majada, Municipio de Saltillo, Coahuila. Caso : Nopal - Verdura</vt:lpstr>
      <vt:lpstr>Selección del material vegetativo</vt:lpstr>
      <vt:lpstr>Presentación de PowerPoint</vt:lpstr>
      <vt:lpstr>Tratamiento del material vegetativo</vt:lpstr>
      <vt:lpstr>Presentación de PowerPoint</vt:lpstr>
      <vt:lpstr>Presentación de PowerPoint</vt:lpstr>
      <vt:lpstr>Preparación del terreno</vt:lpstr>
      <vt:lpstr>Presentación de PowerPoint</vt:lpstr>
      <vt:lpstr>Trazo de plantación</vt:lpstr>
      <vt:lpstr>Trazo de plantación</vt:lpstr>
      <vt:lpstr>Época de plantación </vt:lpstr>
      <vt:lpstr>Densidades de Plantación </vt:lpstr>
      <vt:lpstr>Presentación de PowerPoint</vt:lpstr>
      <vt:lpstr>Presentación de PowerPoint</vt:lpstr>
      <vt:lpstr>Presentación de PowerPoint</vt:lpstr>
      <vt:lpstr>Plantación </vt:lpstr>
      <vt:lpstr>Presentación de PowerPoint</vt:lpstr>
      <vt:lpstr>Presentación de PowerPoint</vt:lpstr>
      <vt:lpstr>Presentación de PowerPoint</vt:lpstr>
      <vt:lpstr>Labores culturales </vt:lpstr>
      <vt:lpstr>Aplicación  de abono orgánico </vt:lpstr>
      <vt:lpstr>Presentación de PowerPoint</vt:lpstr>
      <vt:lpstr>Fertilización </vt:lpstr>
      <vt:lpstr>Poda </vt:lpstr>
      <vt:lpstr>Presentación de PowerPoint</vt:lpstr>
      <vt:lpstr>Riegos </vt:lpstr>
      <vt:lpstr>Presentación de PowerPoint</vt:lpstr>
      <vt:lpstr>Plagas y enfermedades</vt:lpstr>
      <vt:lpstr>Presentación de PowerPoint</vt:lpstr>
      <vt:lpstr>Presentación de PowerPoint</vt:lpstr>
      <vt:lpstr>Presentación de PowerPoint</vt:lpstr>
      <vt:lpstr>Cosecha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SUPERFICIE DE EXPLOTACIÓN</vt:lpstr>
      <vt:lpstr>Volumen y rendimiento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33</cp:revision>
  <dcterms:created xsi:type="dcterms:W3CDTF">2015-03-22T01:04:11Z</dcterms:created>
  <dcterms:modified xsi:type="dcterms:W3CDTF">2015-03-24T01:16:48Z</dcterms:modified>
</cp:coreProperties>
</file>